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8" r:id="rId2"/>
    <p:sldId id="289" r:id="rId3"/>
    <p:sldId id="274" r:id="rId4"/>
    <p:sldId id="275" r:id="rId5"/>
    <p:sldId id="318" r:id="rId6"/>
    <p:sldId id="339" r:id="rId7"/>
    <p:sldId id="276"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282" r:id="rId29"/>
    <p:sldId id="340"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CEPII\P_Biofuels\Data\IIASA\AEZ%202000\all_crop_compa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CEPII\P_Biofuels\Data\IIASA\AEZ%202000\all_crop_compa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CEPII\P_Biofuels\Data\IIASA\AEZ%202000\all_crop_compare.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valin\Biofuels\Model\MIRAGE_biof_0609_paper%20GTAP\Results\biof_scenario_.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valin\Biofuels\Model\MIRAGE_biof_0609_paper%20GTAP\Results\biof_scenario_.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stacked"/>
        <c:ser>
          <c:idx val="0"/>
          <c:order val="0"/>
          <c:tx>
            <c:strRef>
              <c:f>allc_hr!$D$1</c:f>
              <c:strCache>
                <c:ptCount val="1"/>
                <c:pt idx="0">
                  <c:v>TOTAL</c:v>
                </c:pt>
              </c:strCache>
            </c:strRef>
          </c:tx>
          <c:cat>
            <c:strRef>
              <c:f>allc_hr!$C$2:$C$28</c:f>
              <c:strCache>
                <c:ptCount val="3"/>
                <c:pt idx="0">
                  <c:v>UNITED STATES</c:v>
                </c:pt>
                <c:pt idx="1">
                  <c:v>EU27</c:v>
                </c:pt>
                <c:pt idx="2">
                  <c:v>BRAZIL</c:v>
                </c:pt>
              </c:strCache>
            </c:strRef>
          </c:cat>
          <c:val>
            <c:numRef>
              <c:f>allc_hr!$D$2:$D$28</c:f>
            </c:numRef>
          </c:val>
        </c:ser>
        <c:ser>
          <c:idx val="1"/>
          <c:order val="1"/>
          <c:tx>
            <c:strRef>
              <c:f>allc_hr!$E$1</c:f>
              <c:strCache>
                <c:ptCount val="1"/>
                <c:pt idx="0">
                  <c:v>VS</c:v>
                </c:pt>
              </c:strCache>
            </c:strRef>
          </c:tx>
          <c:cat>
            <c:strRef>
              <c:f>allc_hr!$C$2:$C$28</c:f>
              <c:strCache>
                <c:ptCount val="3"/>
                <c:pt idx="0">
                  <c:v>UNITED STATES</c:v>
                </c:pt>
                <c:pt idx="1">
                  <c:v>EU27</c:v>
                </c:pt>
                <c:pt idx="2">
                  <c:v>BRAZIL</c:v>
                </c:pt>
              </c:strCache>
            </c:strRef>
          </c:cat>
          <c:val>
            <c:numRef>
              <c:f>allc_hr!$E$2:$E$28</c:f>
              <c:numCache>
                <c:formatCode>General</c:formatCode>
                <c:ptCount val="3"/>
                <c:pt idx="0">
                  <c:v>75965</c:v>
                </c:pt>
                <c:pt idx="1">
                  <c:v>62597</c:v>
                </c:pt>
                <c:pt idx="2">
                  <c:v>16392</c:v>
                </c:pt>
              </c:numCache>
            </c:numRef>
          </c:val>
        </c:ser>
        <c:ser>
          <c:idx val="2"/>
          <c:order val="2"/>
          <c:tx>
            <c:strRef>
              <c:f>allc_hr!$F$1</c:f>
              <c:strCache>
                <c:ptCount val="1"/>
                <c:pt idx="0">
                  <c:v>S</c:v>
                </c:pt>
              </c:strCache>
            </c:strRef>
          </c:tx>
          <c:cat>
            <c:strRef>
              <c:f>allc_hr!$C$2:$C$28</c:f>
              <c:strCache>
                <c:ptCount val="3"/>
                <c:pt idx="0">
                  <c:v>UNITED STATES</c:v>
                </c:pt>
                <c:pt idx="1">
                  <c:v>EU27</c:v>
                </c:pt>
                <c:pt idx="2">
                  <c:v>BRAZIL</c:v>
                </c:pt>
              </c:strCache>
            </c:strRef>
          </c:cat>
          <c:val>
            <c:numRef>
              <c:f>allc_hr!$F$2:$F$28</c:f>
              <c:numCache>
                <c:formatCode>General</c:formatCode>
                <c:ptCount val="3"/>
                <c:pt idx="0">
                  <c:v>117202</c:v>
                </c:pt>
                <c:pt idx="1">
                  <c:v>68289</c:v>
                </c:pt>
                <c:pt idx="2">
                  <c:v>202273</c:v>
                </c:pt>
              </c:numCache>
            </c:numRef>
          </c:val>
        </c:ser>
        <c:ser>
          <c:idx val="3"/>
          <c:order val="3"/>
          <c:tx>
            <c:strRef>
              <c:f>allc_hr!$G$1</c:f>
              <c:strCache>
                <c:ptCount val="1"/>
                <c:pt idx="0">
                  <c:v>VS+S</c:v>
                </c:pt>
              </c:strCache>
            </c:strRef>
          </c:tx>
          <c:cat>
            <c:strRef>
              <c:f>allc_hr!$C$2:$C$28</c:f>
              <c:strCache>
                <c:ptCount val="3"/>
                <c:pt idx="0">
                  <c:v>UNITED STATES</c:v>
                </c:pt>
                <c:pt idx="1">
                  <c:v>EU27</c:v>
                </c:pt>
                <c:pt idx="2">
                  <c:v>BRAZIL</c:v>
                </c:pt>
              </c:strCache>
            </c:strRef>
          </c:cat>
          <c:val>
            <c:numRef>
              <c:f>allc_hr!$G$2:$G$28</c:f>
            </c:numRef>
          </c:val>
        </c:ser>
        <c:ser>
          <c:idx val="4"/>
          <c:order val="4"/>
          <c:tx>
            <c:strRef>
              <c:f>allc_hr!$H$1</c:f>
              <c:strCache>
                <c:ptCount val="1"/>
                <c:pt idx="0">
                  <c:v>MS</c:v>
                </c:pt>
              </c:strCache>
            </c:strRef>
          </c:tx>
          <c:cat>
            <c:strRef>
              <c:f>allc_hr!$C$2:$C$28</c:f>
              <c:strCache>
                <c:ptCount val="3"/>
                <c:pt idx="0">
                  <c:v>UNITED STATES</c:v>
                </c:pt>
                <c:pt idx="1">
                  <c:v>EU27</c:v>
                </c:pt>
                <c:pt idx="2">
                  <c:v>BRAZIL</c:v>
                </c:pt>
              </c:strCache>
            </c:strRef>
          </c:cat>
          <c:val>
            <c:numRef>
              <c:f>allc_hr!$H$2:$H$28</c:f>
              <c:numCache>
                <c:formatCode>General</c:formatCode>
                <c:ptCount val="3"/>
                <c:pt idx="0">
                  <c:v>97539</c:v>
                </c:pt>
                <c:pt idx="1">
                  <c:v>55233</c:v>
                </c:pt>
                <c:pt idx="2">
                  <c:v>155901</c:v>
                </c:pt>
              </c:numCache>
            </c:numRef>
          </c:val>
        </c:ser>
        <c:ser>
          <c:idx val="5"/>
          <c:order val="5"/>
          <c:tx>
            <c:strRef>
              <c:f>allc_hr!$I$1</c:f>
              <c:strCache>
                <c:ptCount val="1"/>
                <c:pt idx="0">
                  <c:v>VS...MS</c:v>
                </c:pt>
              </c:strCache>
            </c:strRef>
          </c:tx>
          <c:cat>
            <c:strRef>
              <c:f>allc_hr!$C$2:$C$28</c:f>
              <c:strCache>
                <c:ptCount val="3"/>
                <c:pt idx="0">
                  <c:v>UNITED STATES</c:v>
                </c:pt>
                <c:pt idx="1">
                  <c:v>EU27</c:v>
                </c:pt>
                <c:pt idx="2">
                  <c:v>BRAZIL</c:v>
                </c:pt>
              </c:strCache>
            </c:strRef>
          </c:cat>
          <c:val>
            <c:numRef>
              <c:f>allc_hr!$I$2:$I$28</c:f>
            </c:numRef>
          </c:val>
        </c:ser>
        <c:ser>
          <c:idx val="6"/>
          <c:order val="6"/>
          <c:tx>
            <c:strRef>
              <c:f>allc_hr!$J$1</c:f>
              <c:strCache>
                <c:ptCount val="1"/>
                <c:pt idx="0">
                  <c:v>mS</c:v>
                </c:pt>
              </c:strCache>
            </c:strRef>
          </c:tx>
          <c:cat>
            <c:strRef>
              <c:f>allc_hr!$C$2:$C$28</c:f>
              <c:strCache>
                <c:ptCount val="3"/>
                <c:pt idx="0">
                  <c:v>UNITED STATES</c:v>
                </c:pt>
                <c:pt idx="1">
                  <c:v>EU27</c:v>
                </c:pt>
                <c:pt idx="2">
                  <c:v>BRAZIL</c:v>
                </c:pt>
              </c:strCache>
            </c:strRef>
          </c:cat>
          <c:val>
            <c:numRef>
              <c:f>allc_hr!$J$2:$J$28</c:f>
              <c:numCache>
                <c:formatCode>General</c:formatCode>
                <c:ptCount val="3"/>
                <c:pt idx="0">
                  <c:v>81808</c:v>
                </c:pt>
                <c:pt idx="1">
                  <c:v>33396</c:v>
                </c:pt>
                <c:pt idx="2">
                  <c:v>98438</c:v>
                </c:pt>
              </c:numCache>
            </c:numRef>
          </c:val>
        </c:ser>
        <c:ser>
          <c:idx val="7"/>
          <c:order val="7"/>
          <c:tx>
            <c:strRef>
              <c:f>allc_hr!$K$1</c:f>
              <c:strCache>
                <c:ptCount val="1"/>
                <c:pt idx="0">
                  <c:v>VS...mS</c:v>
                </c:pt>
              </c:strCache>
            </c:strRef>
          </c:tx>
          <c:cat>
            <c:strRef>
              <c:f>allc_hr!$C$2:$C$28</c:f>
              <c:strCache>
                <c:ptCount val="3"/>
                <c:pt idx="0">
                  <c:v>UNITED STATES</c:v>
                </c:pt>
                <c:pt idx="1">
                  <c:v>EU27</c:v>
                </c:pt>
                <c:pt idx="2">
                  <c:v>BRAZIL</c:v>
                </c:pt>
              </c:strCache>
            </c:strRef>
          </c:cat>
          <c:val>
            <c:numRef>
              <c:f>allc_hr!$K$2:$K$28</c:f>
            </c:numRef>
          </c:val>
        </c:ser>
        <c:ser>
          <c:idx val="8"/>
          <c:order val="8"/>
          <c:tx>
            <c:strRef>
              <c:f>allc_hr!$L$1</c:f>
              <c:strCache>
                <c:ptCount val="1"/>
                <c:pt idx="0">
                  <c:v>NS</c:v>
                </c:pt>
              </c:strCache>
            </c:strRef>
          </c:tx>
          <c:cat>
            <c:strRef>
              <c:f>allc_hr!$C$2:$C$28</c:f>
              <c:strCache>
                <c:ptCount val="3"/>
                <c:pt idx="0">
                  <c:v>UNITED STATES</c:v>
                </c:pt>
                <c:pt idx="1">
                  <c:v>EU27</c:v>
                </c:pt>
                <c:pt idx="2">
                  <c:v>BRAZIL</c:v>
                </c:pt>
              </c:strCache>
            </c:strRef>
          </c:cat>
          <c:val>
            <c:numRef>
              <c:f>allc_hr!$L$2:$L$28</c:f>
              <c:numCache>
                <c:formatCode>General</c:formatCode>
                <c:ptCount val="3"/>
                <c:pt idx="0">
                  <c:v>574322</c:v>
                </c:pt>
                <c:pt idx="1">
                  <c:v>208876</c:v>
                </c:pt>
                <c:pt idx="2">
                  <c:v>380634</c:v>
                </c:pt>
              </c:numCache>
            </c:numRef>
          </c:val>
        </c:ser>
        <c:overlap val="100"/>
        <c:axId val="361849600"/>
        <c:axId val="361851136"/>
      </c:barChart>
      <c:catAx>
        <c:axId val="361849600"/>
        <c:scaling>
          <c:orientation val="minMax"/>
        </c:scaling>
        <c:axPos val="b"/>
        <c:tickLblPos val="nextTo"/>
        <c:crossAx val="361851136"/>
        <c:crosses val="autoZero"/>
        <c:auto val="1"/>
        <c:lblAlgn val="ctr"/>
        <c:lblOffset val="100"/>
      </c:catAx>
      <c:valAx>
        <c:axId val="361851136"/>
        <c:scaling>
          <c:orientation val="minMax"/>
        </c:scaling>
        <c:axPos val="l"/>
        <c:majorGridlines/>
        <c:numFmt formatCode="General" sourceLinked="1"/>
        <c:tickLblPos val="nextTo"/>
        <c:crossAx val="361849600"/>
        <c:crosses val="autoZero"/>
        <c:crossBetween val="between"/>
      </c:valAx>
    </c:plotArea>
    <c:legend>
      <c:legendPos val="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stacked"/>
        <c:ser>
          <c:idx val="0"/>
          <c:order val="0"/>
          <c:tx>
            <c:strRef>
              <c:f>allc_ir!$D$1</c:f>
              <c:strCache>
                <c:ptCount val="1"/>
                <c:pt idx="0">
                  <c:v>TOTAL</c:v>
                </c:pt>
              </c:strCache>
            </c:strRef>
          </c:tx>
          <c:cat>
            <c:strRef>
              <c:f>allc_ir!$C$2:$C$28</c:f>
              <c:strCache>
                <c:ptCount val="3"/>
                <c:pt idx="0">
                  <c:v>UNITED STATES</c:v>
                </c:pt>
                <c:pt idx="1">
                  <c:v>EU27</c:v>
                </c:pt>
                <c:pt idx="2">
                  <c:v>BRAZIL</c:v>
                </c:pt>
              </c:strCache>
            </c:strRef>
          </c:cat>
          <c:val>
            <c:numRef>
              <c:f>allc_ir!$D$2:$D$28</c:f>
            </c:numRef>
          </c:val>
        </c:ser>
        <c:ser>
          <c:idx val="1"/>
          <c:order val="1"/>
          <c:tx>
            <c:strRef>
              <c:f>allc_ir!$E$1</c:f>
              <c:strCache>
                <c:ptCount val="1"/>
                <c:pt idx="0">
                  <c:v>VS</c:v>
                </c:pt>
              </c:strCache>
            </c:strRef>
          </c:tx>
          <c:cat>
            <c:strRef>
              <c:f>allc_ir!$C$2:$C$28</c:f>
              <c:strCache>
                <c:ptCount val="3"/>
                <c:pt idx="0">
                  <c:v>UNITED STATES</c:v>
                </c:pt>
                <c:pt idx="1">
                  <c:v>EU27</c:v>
                </c:pt>
                <c:pt idx="2">
                  <c:v>BRAZIL</c:v>
                </c:pt>
              </c:strCache>
            </c:strRef>
          </c:cat>
          <c:val>
            <c:numRef>
              <c:f>allc_ir!$E$2:$E$28</c:f>
              <c:numCache>
                <c:formatCode>General</c:formatCode>
                <c:ptCount val="3"/>
                <c:pt idx="0">
                  <c:v>61842</c:v>
                </c:pt>
                <c:pt idx="1">
                  <c:v>49350</c:v>
                </c:pt>
                <c:pt idx="2">
                  <c:v>75439</c:v>
                </c:pt>
              </c:numCache>
            </c:numRef>
          </c:val>
        </c:ser>
        <c:ser>
          <c:idx val="2"/>
          <c:order val="2"/>
          <c:tx>
            <c:strRef>
              <c:f>allc_ir!$F$1</c:f>
              <c:strCache>
                <c:ptCount val="1"/>
                <c:pt idx="0">
                  <c:v>S</c:v>
                </c:pt>
              </c:strCache>
            </c:strRef>
          </c:tx>
          <c:cat>
            <c:strRef>
              <c:f>allc_ir!$C$2:$C$28</c:f>
              <c:strCache>
                <c:ptCount val="3"/>
                <c:pt idx="0">
                  <c:v>UNITED STATES</c:v>
                </c:pt>
                <c:pt idx="1">
                  <c:v>EU27</c:v>
                </c:pt>
                <c:pt idx="2">
                  <c:v>BRAZIL</c:v>
                </c:pt>
              </c:strCache>
            </c:strRef>
          </c:cat>
          <c:val>
            <c:numRef>
              <c:f>allc_ir!$F$2:$F$28</c:f>
              <c:numCache>
                <c:formatCode>General</c:formatCode>
                <c:ptCount val="3"/>
                <c:pt idx="0">
                  <c:v>124886</c:v>
                </c:pt>
                <c:pt idx="1">
                  <c:v>68551</c:v>
                </c:pt>
                <c:pt idx="2">
                  <c:v>182298</c:v>
                </c:pt>
              </c:numCache>
            </c:numRef>
          </c:val>
        </c:ser>
        <c:ser>
          <c:idx val="3"/>
          <c:order val="3"/>
          <c:tx>
            <c:strRef>
              <c:f>allc_ir!$G$1</c:f>
              <c:strCache>
                <c:ptCount val="1"/>
                <c:pt idx="0">
                  <c:v>VS+S</c:v>
                </c:pt>
              </c:strCache>
            </c:strRef>
          </c:tx>
          <c:cat>
            <c:strRef>
              <c:f>allc_ir!$C$2:$C$28</c:f>
              <c:strCache>
                <c:ptCount val="3"/>
                <c:pt idx="0">
                  <c:v>UNITED STATES</c:v>
                </c:pt>
                <c:pt idx="1">
                  <c:v>EU27</c:v>
                </c:pt>
                <c:pt idx="2">
                  <c:v>BRAZIL</c:v>
                </c:pt>
              </c:strCache>
            </c:strRef>
          </c:cat>
          <c:val>
            <c:numRef>
              <c:f>allc_ir!$G$2:$G$28</c:f>
            </c:numRef>
          </c:val>
        </c:ser>
        <c:ser>
          <c:idx val="4"/>
          <c:order val="4"/>
          <c:tx>
            <c:strRef>
              <c:f>allc_ir!$H$1</c:f>
              <c:strCache>
                <c:ptCount val="1"/>
                <c:pt idx="0">
                  <c:v>MS</c:v>
                </c:pt>
              </c:strCache>
            </c:strRef>
          </c:tx>
          <c:cat>
            <c:strRef>
              <c:f>allc_ir!$C$2:$C$28</c:f>
              <c:strCache>
                <c:ptCount val="3"/>
                <c:pt idx="0">
                  <c:v>UNITED STATES</c:v>
                </c:pt>
                <c:pt idx="1">
                  <c:v>EU27</c:v>
                </c:pt>
                <c:pt idx="2">
                  <c:v>BRAZIL</c:v>
                </c:pt>
              </c:strCache>
            </c:strRef>
          </c:cat>
          <c:val>
            <c:numRef>
              <c:f>allc_ir!$H$2:$H$28</c:f>
              <c:numCache>
                <c:formatCode>General</c:formatCode>
                <c:ptCount val="3"/>
                <c:pt idx="0">
                  <c:v>83272</c:v>
                </c:pt>
                <c:pt idx="1">
                  <c:v>61688</c:v>
                </c:pt>
                <c:pt idx="2">
                  <c:v>141355</c:v>
                </c:pt>
              </c:numCache>
            </c:numRef>
          </c:val>
        </c:ser>
        <c:ser>
          <c:idx val="5"/>
          <c:order val="5"/>
          <c:tx>
            <c:strRef>
              <c:f>allc_ir!$I$1</c:f>
              <c:strCache>
                <c:ptCount val="1"/>
                <c:pt idx="0">
                  <c:v>VS...MS</c:v>
                </c:pt>
              </c:strCache>
            </c:strRef>
          </c:tx>
          <c:cat>
            <c:strRef>
              <c:f>allc_ir!$C$2:$C$28</c:f>
              <c:strCache>
                <c:ptCount val="3"/>
                <c:pt idx="0">
                  <c:v>UNITED STATES</c:v>
                </c:pt>
                <c:pt idx="1">
                  <c:v>EU27</c:v>
                </c:pt>
                <c:pt idx="2">
                  <c:v>BRAZIL</c:v>
                </c:pt>
              </c:strCache>
            </c:strRef>
          </c:cat>
          <c:val>
            <c:numRef>
              <c:f>allc_ir!$I$2:$I$28</c:f>
            </c:numRef>
          </c:val>
        </c:ser>
        <c:ser>
          <c:idx val="6"/>
          <c:order val="6"/>
          <c:tx>
            <c:strRef>
              <c:f>allc_ir!$J$1</c:f>
              <c:strCache>
                <c:ptCount val="1"/>
                <c:pt idx="0">
                  <c:v>mS</c:v>
                </c:pt>
              </c:strCache>
            </c:strRef>
          </c:tx>
          <c:cat>
            <c:strRef>
              <c:f>allc_ir!$C$2:$C$28</c:f>
              <c:strCache>
                <c:ptCount val="3"/>
                <c:pt idx="0">
                  <c:v>UNITED STATES</c:v>
                </c:pt>
                <c:pt idx="1">
                  <c:v>EU27</c:v>
                </c:pt>
                <c:pt idx="2">
                  <c:v>BRAZIL</c:v>
                </c:pt>
              </c:strCache>
            </c:strRef>
          </c:cat>
          <c:val>
            <c:numRef>
              <c:f>allc_ir!$J$2:$J$28</c:f>
              <c:numCache>
                <c:formatCode>General</c:formatCode>
                <c:ptCount val="3"/>
                <c:pt idx="0">
                  <c:v>56744</c:v>
                </c:pt>
                <c:pt idx="1">
                  <c:v>46177</c:v>
                </c:pt>
                <c:pt idx="2">
                  <c:v>78790</c:v>
                </c:pt>
              </c:numCache>
            </c:numRef>
          </c:val>
        </c:ser>
        <c:ser>
          <c:idx val="7"/>
          <c:order val="7"/>
          <c:tx>
            <c:strRef>
              <c:f>allc_ir!$K$1</c:f>
              <c:strCache>
                <c:ptCount val="1"/>
                <c:pt idx="0">
                  <c:v>VS...mS</c:v>
                </c:pt>
              </c:strCache>
            </c:strRef>
          </c:tx>
          <c:cat>
            <c:strRef>
              <c:f>allc_ir!$C$2:$C$28</c:f>
              <c:strCache>
                <c:ptCount val="3"/>
                <c:pt idx="0">
                  <c:v>UNITED STATES</c:v>
                </c:pt>
                <c:pt idx="1">
                  <c:v>EU27</c:v>
                </c:pt>
                <c:pt idx="2">
                  <c:v>BRAZIL</c:v>
                </c:pt>
              </c:strCache>
            </c:strRef>
          </c:cat>
          <c:val>
            <c:numRef>
              <c:f>allc_ir!$K$2:$K$28</c:f>
            </c:numRef>
          </c:val>
        </c:ser>
        <c:ser>
          <c:idx val="8"/>
          <c:order val="8"/>
          <c:tx>
            <c:strRef>
              <c:f>allc_ir!$L$1</c:f>
              <c:strCache>
                <c:ptCount val="1"/>
                <c:pt idx="0">
                  <c:v>NS</c:v>
                </c:pt>
              </c:strCache>
            </c:strRef>
          </c:tx>
          <c:cat>
            <c:strRef>
              <c:f>allc_ir!$C$2:$C$28</c:f>
              <c:strCache>
                <c:ptCount val="3"/>
                <c:pt idx="0">
                  <c:v>UNITED STATES</c:v>
                </c:pt>
                <c:pt idx="1">
                  <c:v>EU27</c:v>
                </c:pt>
                <c:pt idx="2">
                  <c:v>BRAZIL</c:v>
                </c:pt>
              </c:strCache>
            </c:strRef>
          </c:cat>
          <c:val>
            <c:numRef>
              <c:f>allc_ir!$L$2:$L$28</c:f>
              <c:numCache>
                <c:formatCode>General</c:formatCode>
                <c:ptCount val="3"/>
                <c:pt idx="0">
                  <c:v>620092</c:v>
                </c:pt>
                <c:pt idx="1">
                  <c:v>202624</c:v>
                </c:pt>
                <c:pt idx="2">
                  <c:v>375755</c:v>
                </c:pt>
              </c:numCache>
            </c:numRef>
          </c:val>
        </c:ser>
        <c:overlap val="100"/>
        <c:axId val="456386048"/>
        <c:axId val="456387584"/>
      </c:barChart>
      <c:catAx>
        <c:axId val="456386048"/>
        <c:scaling>
          <c:orientation val="minMax"/>
        </c:scaling>
        <c:axPos val="b"/>
        <c:tickLblPos val="nextTo"/>
        <c:crossAx val="456387584"/>
        <c:crosses val="autoZero"/>
        <c:auto val="1"/>
        <c:lblAlgn val="ctr"/>
        <c:lblOffset val="100"/>
      </c:catAx>
      <c:valAx>
        <c:axId val="456387584"/>
        <c:scaling>
          <c:orientation val="minMax"/>
        </c:scaling>
        <c:axPos val="l"/>
        <c:majorGridlines/>
        <c:numFmt formatCode="General" sourceLinked="1"/>
        <c:tickLblPos val="nextTo"/>
        <c:crossAx val="456386048"/>
        <c:crosses val="autoZero"/>
        <c:crossBetween val="between"/>
      </c:valAx>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stacked"/>
        <c:ser>
          <c:idx val="0"/>
          <c:order val="0"/>
          <c:tx>
            <c:strRef>
              <c:f>allc_lr!$D$1</c:f>
              <c:strCache>
                <c:ptCount val="1"/>
                <c:pt idx="0">
                  <c:v>TOTAL</c:v>
                </c:pt>
              </c:strCache>
            </c:strRef>
          </c:tx>
          <c:cat>
            <c:strRef>
              <c:f>allc_lr!$C$2:$C$28</c:f>
              <c:strCache>
                <c:ptCount val="3"/>
                <c:pt idx="0">
                  <c:v>UNITED STATES</c:v>
                </c:pt>
                <c:pt idx="1">
                  <c:v>EU27</c:v>
                </c:pt>
                <c:pt idx="2">
                  <c:v>BRAZIL</c:v>
                </c:pt>
              </c:strCache>
            </c:strRef>
          </c:cat>
          <c:val>
            <c:numRef>
              <c:f>allc_lr!$D$2:$D$28</c:f>
            </c:numRef>
          </c:val>
        </c:ser>
        <c:ser>
          <c:idx val="1"/>
          <c:order val="1"/>
          <c:tx>
            <c:strRef>
              <c:f>allc_lr!$E$1</c:f>
              <c:strCache>
                <c:ptCount val="1"/>
                <c:pt idx="0">
                  <c:v>VS</c:v>
                </c:pt>
              </c:strCache>
            </c:strRef>
          </c:tx>
          <c:cat>
            <c:strRef>
              <c:f>allc_lr!$C$2:$C$28</c:f>
              <c:strCache>
                <c:ptCount val="3"/>
                <c:pt idx="0">
                  <c:v>UNITED STATES</c:v>
                </c:pt>
                <c:pt idx="1">
                  <c:v>EU27</c:v>
                </c:pt>
                <c:pt idx="2">
                  <c:v>BRAZIL</c:v>
                </c:pt>
              </c:strCache>
            </c:strRef>
          </c:cat>
          <c:val>
            <c:numRef>
              <c:f>allc_lr!$E$2:$E$28</c:f>
              <c:numCache>
                <c:formatCode>General</c:formatCode>
                <c:ptCount val="3"/>
                <c:pt idx="0">
                  <c:v>88701</c:v>
                </c:pt>
                <c:pt idx="1">
                  <c:v>40014</c:v>
                </c:pt>
                <c:pt idx="2">
                  <c:v>166314</c:v>
                </c:pt>
              </c:numCache>
            </c:numRef>
          </c:val>
        </c:ser>
        <c:ser>
          <c:idx val="2"/>
          <c:order val="2"/>
          <c:tx>
            <c:strRef>
              <c:f>allc_lr!$F$1</c:f>
              <c:strCache>
                <c:ptCount val="1"/>
                <c:pt idx="0">
                  <c:v>S</c:v>
                </c:pt>
              </c:strCache>
            </c:strRef>
          </c:tx>
          <c:cat>
            <c:strRef>
              <c:f>allc_lr!$C$2:$C$28</c:f>
              <c:strCache>
                <c:ptCount val="3"/>
                <c:pt idx="0">
                  <c:v>UNITED STATES</c:v>
                </c:pt>
                <c:pt idx="1">
                  <c:v>EU27</c:v>
                </c:pt>
                <c:pt idx="2">
                  <c:v>BRAZIL</c:v>
                </c:pt>
              </c:strCache>
            </c:strRef>
          </c:cat>
          <c:val>
            <c:numRef>
              <c:f>allc_lr!$F$2:$F$28</c:f>
              <c:numCache>
                <c:formatCode>General</c:formatCode>
                <c:ptCount val="3"/>
                <c:pt idx="0">
                  <c:v>112630</c:v>
                </c:pt>
                <c:pt idx="1">
                  <c:v>68066</c:v>
                </c:pt>
                <c:pt idx="2">
                  <c:v>193386</c:v>
                </c:pt>
              </c:numCache>
            </c:numRef>
          </c:val>
        </c:ser>
        <c:ser>
          <c:idx val="3"/>
          <c:order val="3"/>
          <c:tx>
            <c:strRef>
              <c:f>allc_lr!$G$1</c:f>
              <c:strCache>
                <c:ptCount val="1"/>
                <c:pt idx="0">
                  <c:v>VS+S</c:v>
                </c:pt>
              </c:strCache>
            </c:strRef>
          </c:tx>
          <c:cat>
            <c:strRef>
              <c:f>allc_lr!$C$2:$C$28</c:f>
              <c:strCache>
                <c:ptCount val="3"/>
                <c:pt idx="0">
                  <c:v>UNITED STATES</c:v>
                </c:pt>
                <c:pt idx="1">
                  <c:v>EU27</c:v>
                </c:pt>
                <c:pt idx="2">
                  <c:v>BRAZIL</c:v>
                </c:pt>
              </c:strCache>
            </c:strRef>
          </c:cat>
          <c:val>
            <c:numRef>
              <c:f>allc_lr!$G$2:$G$28</c:f>
            </c:numRef>
          </c:val>
        </c:ser>
        <c:ser>
          <c:idx val="4"/>
          <c:order val="4"/>
          <c:tx>
            <c:strRef>
              <c:f>allc_lr!$H$1</c:f>
              <c:strCache>
                <c:ptCount val="1"/>
                <c:pt idx="0">
                  <c:v>MS</c:v>
                </c:pt>
              </c:strCache>
            </c:strRef>
          </c:tx>
          <c:cat>
            <c:strRef>
              <c:f>allc_lr!$C$2:$C$28</c:f>
              <c:strCache>
                <c:ptCount val="3"/>
                <c:pt idx="0">
                  <c:v>UNITED STATES</c:v>
                </c:pt>
                <c:pt idx="1">
                  <c:v>EU27</c:v>
                </c:pt>
                <c:pt idx="2">
                  <c:v>BRAZIL</c:v>
                </c:pt>
              </c:strCache>
            </c:strRef>
          </c:cat>
          <c:val>
            <c:numRef>
              <c:f>allc_lr!$H$2:$H$28</c:f>
              <c:numCache>
                <c:formatCode>General</c:formatCode>
                <c:ptCount val="3"/>
                <c:pt idx="0">
                  <c:v>49065</c:v>
                </c:pt>
                <c:pt idx="1">
                  <c:v>42846</c:v>
                </c:pt>
                <c:pt idx="2">
                  <c:v>152805</c:v>
                </c:pt>
              </c:numCache>
            </c:numRef>
          </c:val>
        </c:ser>
        <c:ser>
          <c:idx val="5"/>
          <c:order val="5"/>
          <c:tx>
            <c:strRef>
              <c:f>allc_lr!$I$1</c:f>
              <c:strCache>
                <c:ptCount val="1"/>
                <c:pt idx="0">
                  <c:v>VS...MS</c:v>
                </c:pt>
              </c:strCache>
            </c:strRef>
          </c:tx>
          <c:cat>
            <c:strRef>
              <c:f>allc_lr!$C$2:$C$28</c:f>
              <c:strCache>
                <c:ptCount val="3"/>
                <c:pt idx="0">
                  <c:v>UNITED STATES</c:v>
                </c:pt>
                <c:pt idx="1">
                  <c:v>EU27</c:v>
                </c:pt>
                <c:pt idx="2">
                  <c:v>BRAZIL</c:v>
                </c:pt>
              </c:strCache>
            </c:strRef>
          </c:cat>
          <c:val>
            <c:numRef>
              <c:f>allc_lr!$I$2:$I$28</c:f>
            </c:numRef>
          </c:val>
        </c:ser>
        <c:ser>
          <c:idx val="6"/>
          <c:order val="6"/>
          <c:tx>
            <c:strRef>
              <c:f>allc_lr!$J$1</c:f>
              <c:strCache>
                <c:ptCount val="1"/>
                <c:pt idx="0">
                  <c:v>mS</c:v>
                </c:pt>
              </c:strCache>
            </c:strRef>
          </c:tx>
          <c:cat>
            <c:strRef>
              <c:f>allc_lr!$C$2:$C$28</c:f>
              <c:strCache>
                <c:ptCount val="3"/>
                <c:pt idx="0">
                  <c:v>UNITED STATES</c:v>
                </c:pt>
                <c:pt idx="1">
                  <c:v>EU27</c:v>
                </c:pt>
                <c:pt idx="2">
                  <c:v>BRAZIL</c:v>
                </c:pt>
              </c:strCache>
            </c:strRef>
          </c:cat>
          <c:val>
            <c:numRef>
              <c:f>allc_lr!$J$2:$J$28</c:f>
              <c:numCache>
                <c:formatCode>General</c:formatCode>
                <c:ptCount val="3"/>
                <c:pt idx="0">
                  <c:v>22232</c:v>
                </c:pt>
                <c:pt idx="1">
                  <c:v>24227</c:v>
                </c:pt>
                <c:pt idx="2">
                  <c:v>48964</c:v>
                </c:pt>
              </c:numCache>
            </c:numRef>
          </c:val>
        </c:ser>
        <c:ser>
          <c:idx val="7"/>
          <c:order val="7"/>
          <c:tx>
            <c:strRef>
              <c:f>allc_lr!$K$1</c:f>
              <c:strCache>
                <c:ptCount val="1"/>
                <c:pt idx="0">
                  <c:v>VS...mS</c:v>
                </c:pt>
              </c:strCache>
            </c:strRef>
          </c:tx>
          <c:cat>
            <c:strRef>
              <c:f>allc_lr!$C$2:$C$28</c:f>
              <c:strCache>
                <c:ptCount val="3"/>
                <c:pt idx="0">
                  <c:v>UNITED STATES</c:v>
                </c:pt>
                <c:pt idx="1">
                  <c:v>EU27</c:v>
                </c:pt>
                <c:pt idx="2">
                  <c:v>BRAZIL</c:v>
                </c:pt>
              </c:strCache>
            </c:strRef>
          </c:cat>
          <c:val>
            <c:numRef>
              <c:f>allc_lr!$K$2:$K$28</c:f>
            </c:numRef>
          </c:val>
        </c:ser>
        <c:ser>
          <c:idx val="8"/>
          <c:order val="8"/>
          <c:tx>
            <c:strRef>
              <c:f>allc_lr!$L$1</c:f>
              <c:strCache>
                <c:ptCount val="1"/>
                <c:pt idx="0">
                  <c:v>NS</c:v>
                </c:pt>
              </c:strCache>
            </c:strRef>
          </c:tx>
          <c:cat>
            <c:strRef>
              <c:f>allc_lr!$C$2:$C$28</c:f>
              <c:strCache>
                <c:ptCount val="3"/>
                <c:pt idx="0">
                  <c:v>UNITED STATES</c:v>
                </c:pt>
                <c:pt idx="1">
                  <c:v>EU27</c:v>
                </c:pt>
                <c:pt idx="2">
                  <c:v>BRAZIL</c:v>
                </c:pt>
              </c:strCache>
            </c:strRef>
          </c:cat>
          <c:val>
            <c:numRef>
              <c:f>allc_lr!$L$2:$L$28</c:f>
              <c:numCache>
                <c:formatCode>General</c:formatCode>
                <c:ptCount val="3"/>
                <c:pt idx="0">
                  <c:v>674210</c:v>
                </c:pt>
                <c:pt idx="1">
                  <c:v>253237</c:v>
                </c:pt>
                <c:pt idx="2">
                  <c:v>292168</c:v>
                </c:pt>
              </c:numCache>
            </c:numRef>
          </c:val>
        </c:ser>
        <c:overlap val="100"/>
        <c:axId val="238012288"/>
        <c:axId val="238013824"/>
      </c:barChart>
      <c:catAx>
        <c:axId val="238012288"/>
        <c:scaling>
          <c:orientation val="minMax"/>
        </c:scaling>
        <c:axPos val="b"/>
        <c:tickLblPos val="nextTo"/>
        <c:crossAx val="238013824"/>
        <c:crosses val="autoZero"/>
        <c:auto val="1"/>
        <c:lblAlgn val="ctr"/>
        <c:lblOffset val="100"/>
      </c:catAx>
      <c:valAx>
        <c:axId val="238013824"/>
        <c:scaling>
          <c:orientation val="minMax"/>
        </c:scaling>
        <c:axPos val="l"/>
        <c:majorGridlines/>
        <c:numFmt formatCode="General" sourceLinked="1"/>
        <c:tickLblPos val="nextTo"/>
        <c:crossAx val="238012288"/>
        <c:crosses val="autoZero"/>
        <c:crossBetween val="between"/>
      </c:valAx>
    </c:plotArea>
    <c:legend>
      <c:legendPos val="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barChart>
        <c:barDir val="col"/>
        <c:grouping val="stacked"/>
        <c:ser>
          <c:idx val="0"/>
          <c:order val="0"/>
          <c:tx>
            <c:strRef>
              <c:f>TableS17!$V$69</c:f>
              <c:strCache>
                <c:ptCount val="1"/>
                <c:pt idx="0">
                  <c:v>Ethanol - Wheat</c:v>
                </c:pt>
              </c:strCache>
            </c:strRef>
          </c:tx>
          <c:cat>
            <c:strRef>
              <c:f>TableS17!$W$5:$AF$68</c:f>
              <c:strCache>
                <c:ptCount val="2"/>
                <c:pt idx="0">
                  <c:v>DM</c:v>
                </c:pt>
                <c:pt idx="1">
                  <c:v>FTM</c:v>
                </c:pt>
              </c:strCache>
            </c:strRef>
          </c:cat>
          <c:val>
            <c:numRef>
              <c:f>TableS17!$W$69:$AF$69</c:f>
              <c:numCache>
                <c:formatCode>0</c:formatCode>
                <c:ptCount val="2"/>
                <c:pt idx="0">
                  <c:v>-4118877.9810124612</c:v>
                </c:pt>
                <c:pt idx="1">
                  <c:v>-1176671.5707360513</c:v>
                </c:pt>
              </c:numCache>
            </c:numRef>
          </c:val>
        </c:ser>
        <c:ser>
          <c:idx val="1"/>
          <c:order val="1"/>
          <c:tx>
            <c:strRef>
              <c:f>TableS17!$V$70</c:f>
              <c:strCache>
                <c:ptCount val="1"/>
                <c:pt idx="0">
                  <c:v>Ethanol - Maize</c:v>
                </c:pt>
              </c:strCache>
            </c:strRef>
          </c:tx>
          <c:cat>
            <c:strRef>
              <c:f>TableS17!$W$5:$AF$68</c:f>
              <c:strCache>
                <c:ptCount val="2"/>
                <c:pt idx="0">
                  <c:v>DM</c:v>
                </c:pt>
                <c:pt idx="1">
                  <c:v>FTM</c:v>
                </c:pt>
              </c:strCache>
            </c:strRef>
          </c:cat>
          <c:val>
            <c:numRef>
              <c:f>TableS17!$W$70:$AF$70</c:f>
              <c:numCache>
                <c:formatCode>0</c:formatCode>
                <c:ptCount val="2"/>
                <c:pt idx="0">
                  <c:v>-7353580.9725879524</c:v>
                </c:pt>
                <c:pt idx="1">
                  <c:v>-5164918.9849247467</c:v>
                </c:pt>
              </c:numCache>
            </c:numRef>
          </c:val>
        </c:ser>
        <c:ser>
          <c:idx val="2"/>
          <c:order val="2"/>
          <c:tx>
            <c:strRef>
              <c:f>TableS17!$V$71</c:f>
              <c:strCache>
                <c:ptCount val="1"/>
                <c:pt idx="0">
                  <c:v>Ethanol - Sugar Beet</c:v>
                </c:pt>
              </c:strCache>
            </c:strRef>
          </c:tx>
          <c:cat>
            <c:strRef>
              <c:f>TableS17!$W$5:$AF$68</c:f>
              <c:strCache>
                <c:ptCount val="2"/>
                <c:pt idx="0">
                  <c:v>DM</c:v>
                </c:pt>
                <c:pt idx="1">
                  <c:v>FTM</c:v>
                </c:pt>
              </c:strCache>
            </c:strRef>
          </c:cat>
          <c:val>
            <c:numRef>
              <c:f>TableS17!$W$71:$AF$71</c:f>
              <c:numCache>
                <c:formatCode>0</c:formatCode>
                <c:ptCount val="2"/>
                <c:pt idx="0">
                  <c:v>-6075809.1255856808</c:v>
                </c:pt>
                <c:pt idx="1">
                  <c:v>-2222333.3806945272</c:v>
                </c:pt>
              </c:numCache>
            </c:numRef>
          </c:val>
        </c:ser>
        <c:ser>
          <c:idx val="3"/>
          <c:order val="3"/>
          <c:tx>
            <c:strRef>
              <c:f>TableS17!$V$72</c:f>
              <c:strCache>
                <c:ptCount val="1"/>
                <c:pt idx="0">
                  <c:v>Ethanol - Sugar Cane</c:v>
                </c:pt>
              </c:strCache>
            </c:strRef>
          </c:tx>
          <c:cat>
            <c:strRef>
              <c:f>TableS17!$W$5:$AF$68</c:f>
              <c:strCache>
                <c:ptCount val="2"/>
                <c:pt idx="0">
                  <c:v>DM</c:v>
                </c:pt>
                <c:pt idx="1">
                  <c:v>FTM</c:v>
                </c:pt>
              </c:strCache>
            </c:strRef>
          </c:cat>
          <c:val>
            <c:numRef>
              <c:f>TableS17!$W$72:$AF$72</c:f>
              <c:numCache>
                <c:formatCode>0</c:formatCode>
                <c:ptCount val="2"/>
                <c:pt idx="0">
                  <c:v>-26789430.385741316</c:v>
                </c:pt>
                <c:pt idx="1">
                  <c:v>-41711087.148831271</c:v>
                </c:pt>
              </c:numCache>
            </c:numRef>
          </c:val>
        </c:ser>
        <c:ser>
          <c:idx val="4"/>
          <c:order val="4"/>
          <c:tx>
            <c:strRef>
              <c:f>TableS17!$V$73</c:f>
              <c:strCache>
                <c:ptCount val="1"/>
                <c:pt idx="0">
                  <c:v>Ethanol - Other Crops</c:v>
                </c:pt>
              </c:strCache>
            </c:strRef>
          </c:tx>
          <c:cat>
            <c:strRef>
              <c:f>TableS17!$W$5:$AF$68</c:f>
              <c:strCache>
                <c:ptCount val="2"/>
                <c:pt idx="0">
                  <c:v>DM</c:v>
                </c:pt>
                <c:pt idx="1">
                  <c:v>FTM</c:v>
                </c:pt>
              </c:strCache>
            </c:strRef>
          </c:cat>
          <c:val>
            <c:numRef>
              <c:f>TableS17!$W$73:$AF$73</c:f>
              <c:numCache>
                <c:formatCode>0</c:formatCode>
                <c:ptCount val="2"/>
                <c:pt idx="0">
                  <c:v>-57242.160204101965</c:v>
                </c:pt>
                <c:pt idx="1">
                  <c:v>-121166.06441288746</c:v>
                </c:pt>
              </c:numCache>
            </c:numRef>
          </c:val>
        </c:ser>
        <c:overlap val="100"/>
        <c:axId val="281062016"/>
        <c:axId val="281067904"/>
      </c:barChart>
      <c:catAx>
        <c:axId val="281062016"/>
        <c:scaling>
          <c:orientation val="minMax"/>
        </c:scaling>
        <c:axPos val="b"/>
        <c:tickLblPos val="high"/>
        <c:crossAx val="281067904"/>
        <c:crosses val="autoZero"/>
        <c:auto val="1"/>
        <c:lblAlgn val="ctr"/>
        <c:lblOffset val="100"/>
      </c:catAx>
      <c:valAx>
        <c:axId val="281067904"/>
        <c:scaling>
          <c:orientation val="minMax"/>
        </c:scaling>
        <c:axPos val="l"/>
        <c:majorGridlines/>
        <c:numFmt formatCode="0.E+00" sourceLinked="0"/>
        <c:tickLblPos val="nextTo"/>
        <c:crossAx val="281062016"/>
        <c:crosses val="autoZero"/>
        <c:crossBetween val="between"/>
      </c:valAx>
    </c:plotArea>
    <c:legend>
      <c:legendPos val="r"/>
      <c:layout>
        <c:manualLayout>
          <c:xMode val="edge"/>
          <c:yMode val="edge"/>
          <c:x val="0.69202909011373714"/>
          <c:y val="0.2768179498396045"/>
          <c:w val="0.29130424321959825"/>
          <c:h val="0.41858595800524989"/>
        </c:manualLayout>
      </c:layout>
      <c:txPr>
        <a:bodyPr/>
        <a:lstStyle/>
        <a:p>
          <a:pPr>
            <a:defRPr sz="1100"/>
          </a:pPr>
          <a:endParaRPr lang="fr-FR"/>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0"/>
          <c:order val="0"/>
          <c:tx>
            <c:strRef>
              <c:f>TableS19b!$A$5</c:f>
              <c:strCache>
                <c:ptCount val="1"/>
                <c:pt idx="0">
                  <c:v>Total carbon release from deforestation (MtCO2eq)</c:v>
                </c:pt>
              </c:strCache>
            </c:strRef>
          </c:tx>
          <c:marker>
            <c:symbol val="none"/>
          </c:marker>
          <c:cat>
            <c:strRef>
              <c:f>TableS19b!$B$3:$F$4</c:f>
              <c:strCache>
                <c:ptCount val="3"/>
                <c:pt idx="0">
                  <c:v>2010</c:v>
                </c:pt>
                <c:pt idx="1">
                  <c:v>2015</c:v>
                </c:pt>
                <c:pt idx="2">
                  <c:v>2020</c:v>
                </c:pt>
              </c:strCache>
            </c:strRef>
          </c:cat>
          <c:val>
            <c:numRef>
              <c:f>TableS19b!$B$5:$F$5</c:f>
              <c:numCache>
                <c:formatCode>General</c:formatCode>
                <c:ptCount val="3"/>
                <c:pt idx="0">
                  <c:v>61.633515008258662</c:v>
                </c:pt>
                <c:pt idx="1">
                  <c:v>228.59145804810404</c:v>
                </c:pt>
                <c:pt idx="2">
                  <c:v>346.2547747150565</c:v>
                </c:pt>
              </c:numCache>
            </c:numRef>
          </c:val>
        </c:ser>
        <c:ser>
          <c:idx val="1"/>
          <c:order val="1"/>
          <c:tx>
            <c:strRef>
              <c:f>TableS19b!$A$6</c:f>
              <c:strCache>
                <c:ptCount val="1"/>
                <c:pt idx="0">
                  <c:v>Total carbon release from cultivation of new land (MtCO2eq)</c:v>
                </c:pt>
              </c:strCache>
            </c:strRef>
          </c:tx>
          <c:cat>
            <c:strRef>
              <c:f>TableS19b!$B$3:$F$4</c:f>
              <c:strCache>
                <c:ptCount val="3"/>
                <c:pt idx="0">
                  <c:v>2010</c:v>
                </c:pt>
                <c:pt idx="1">
                  <c:v>2015</c:v>
                </c:pt>
                <c:pt idx="2">
                  <c:v>2020</c:v>
                </c:pt>
              </c:strCache>
            </c:strRef>
          </c:cat>
          <c:val>
            <c:numRef>
              <c:f>TableS19b!$B$6:$F$6</c:f>
              <c:numCache>
                <c:formatCode>General</c:formatCode>
                <c:ptCount val="3"/>
                <c:pt idx="0">
                  <c:v>81.287016459388326</c:v>
                </c:pt>
                <c:pt idx="1">
                  <c:v>277.1542209080547</c:v>
                </c:pt>
                <c:pt idx="2">
                  <c:v>406.36299661674735</c:v>
                </c:pt>
              </c:numCache>
            </c:numRef>
          </c:val>
        </c:ser>
        <c:ser>
          <c:idx val="2"/>
          <c:order val="2"/>
          <c:tx>
            <c:strRef>
              <c:f>TableS19b!$A$7</c:f>
              <c:strCache>
                <c:ptCount val="1"/>
                <c:pt idx="0">
                  <c:v>Carbon already reimbursed (MtCO2eq)</c:v>
                </c:pt>
              </c:strCache>
            </c:strRef>
          </c:tx>
          <c:marker>
            <c:symbol val="none"/>
          </c:marker>
          <c:cat>
            <c:strRef>
              <c:f>TableS19b!$B$3:$F$4</c:f>
              <c:strCache>
                <c:ptCount val="3"/>
                <c:pt idx="0">
                  <c:v>2010</c:v>
                </c:pt>
                <c:pt idx="1">
                  <c:v>2015</c:v>
                </c:pt>
                <c:pt idx="2">
                  <c:v>2020</c:v>
                </c:pt>
              </c:strCache>
            </c:strRef>
          </c:cat>
          <c:val>
            <c:numRef>
              <c:f>TableS19b!$B$7:$F$7</c:f>
              <c:numCache>
                <c:formatCode>General</c:formatCode>
                <c:ptCount val="3"/>
                <c:pt idx="0">
                  <c:v>-6.4856357655606365</c:v>
                </c:pt>
                <c:pt idx="1">
                  <c:v>-74.619389151052658</c:v>
                </c:pt>
                <c:pt idx="2">
                  <c:v>-244.56977317517229</c:v>
                </c:pt>
              </c:numCache>
            </c:numRef>
          </c:val>
        </c:ser>
        <c:marker val="1"/>
        <c:axId val="294867328"/>
        <c:axId val="294868864"/>
      </c:lineChart>
      <c:catAx>
        <c:axId val="294867328"/>
        <c:scaling>
          <c:orientation val="minMax"/>
        </c:scaling>
        <c:axPos val="b"/>
        <c:tickLblPos val="nextTo"/>
        <c:crossAx val="294868864"/>
        <c:crosses val="autoZero"/>
        <c:auto val="1"/>
        <c:lblAlgn val="ctr"/>
        <c:lblOffset val="100"/>
      </c:catAx>
      <c:valAx>
        <c:axId val="294868864"/>
        <c:scaling>
          <c:orientation val="minMax"/>
        </c:scaling>
        <c:axPos val="l"/>
        <c:majorGridlines/>
        <c:numFmt formatCode="General" sourceLinked="1"/>
        <c:tickLblPos val="nextTo"/>
        <c:crossAx val="294867328"/>
        <c:crosses val="autoZero"/>
        <c:crossBetween val="between"/>
      </c:valAx>
    </c:plotArea>
    <c:legend>
      <c:legendPos val="r"/>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2DB60-4773-405E-9D50-293EBC775B87}" type="datetimeFigureOut">
              <a:rPr lang="fr-FR" smtClean="0"/>
              <a:pPr/>
              <a:t>23/09/2009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6CCC2-E854-40A5-AD7A-D7E44A4CCC4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98DE8E4-AE5C-4DA4-A132-D2D9B7E13818}"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98DE8E4-AE5C-4DA4-A132-D2D9B7E13818}"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98DE8E4-AE5C-4DA4-A132-D2D9B7E13818}"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98DE8E4-AE5C-4DA4-A132-D2D9B7E13818}"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E4D0CD-FC6E-4AB1-B5A6-473C24ED8B45}"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baseline="0" dirty="0" smtClean="0">
                <a:solidFill>
                  <a:schemeClr val="tx1"/>
                </a:solidFill>
                <a:latin typeface="+mn-lt"/>
                <a:ea typeface="+mn-ea"/>
                <a:cs typeface="+mn-cs"/>
              </a:rPr>
              <a:t>Although there are uncertainties associated with these estimates, it would be far less scientifically credible to ignore the effects of land use changes altogether than it is to use the best approach available to assess these known emissions sources. </a:t>
            </a:r>
            <a:endParaRPr lang="fr-FR" dirty="0"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F6E687-8686-488A-8DE1-7EC77A9EFF85}" type="slidenum">
              <a:rPr lang="fr-FR"/>
              <a:pPr fontAlgn="base">
                <a:spcBef>
                  <a:spcPct val="0"/>
                </a:spcBef>
                <a:spcAft>
                  <a:spcPct val="0"/>
                </a:spcAft>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EB93ED-8216-42AB-BA23-AC91D8A29CB7}" type="slidenum">
              <a:rPr lang="fr-FR"/>
              <a:pPr fontAlgn="base">
                <a:spcBef>
                  <a:spcPct val="0"/>
                </a:spcBef>
                <a:spcAft>
                  <a:spcPct val="0"/>
                </a:spcAft>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78E6E99-F296-44EF-8AD1-0B955F78E4DA}" type="slidenum">
              <a:rPr lang="en-US"/>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80893-4EC6-459D-95C7-68C0920CDD23}"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D0E8E11-9941-4592-B3CB-A12FDA7BFF6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A14D-1976-4C15-8288-32DA2182A8E5}" type="slidenum">
              <a:rPr lang="fr-FR"/>
              <a:pPr fontAlgn="base">
                <a:spcBef>
                  <a:spcPct val="0"/>
                </a:spcBef>
                <a:spcAft>
                  <a:spcPct val="0"/>
                </a:spcAft>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D5CC4-9F39-43A9-B278-F59A1C78A1EA}"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9AA0BC7-26B5-4791-9077-FCCF86155171}"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1267E7-5B2F-401E-AA9D-FFDE6035B3CA}"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F98519F-F7B6-433F-BB94-C7B0835D35A8}"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738383-64E8-4ED9-906C-8BD8CFC47FD1}" type="slidenum">
              <a:rPr lang="fr-FR"/>
              <a:pPr fontAlgn="base">
                <a:spcBef>
                  <a:spcPct val="0"/>
                </a:spcBef>
                <a:spcAft>
                  <a:spcPct val="0"/>
                </a:spcAft>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F8E6FA2-8250-45DE-83C9-5463145C6A49}"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91294C3-53E1-4B36-B1A2-CB618221268A}"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7FC73F-BD56-4B99-BF9F-67B714E47231}" type="slidenum">
              <a:rPr lang="en-US">
                <a:solidFill>
                  <a:prstClr val="black"/>
                </a:solidFill>
              </a:rPr>
              <a:pPr>
                <a:def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D04D51-70D4-4228-9C49-B6DEE6530197}" type="slidenum">
              <a:rPr lang="en-US">
                <a:solidFill>
                  <a:prstClr val="black"/>
                </a:solidFill>
              </a:rPr>
              <a:pPr>
                <a:def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9CD812F-F070-4593-AD63-787E5692AE73}"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0A8AE2-8194-4F5D-BCE5-3F62DCC27444}" type="slidenum">
              <a:rPr lang="en-US">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8E99D9-87A9-49A0-9426-3BCE59C1CE4F}" type="slidenum">
              <a:rPr lang="en-US">
                <a:solidFill>
                  <a:prstClr val="black"/>
                </a:solidFill>
              </a:rPr>
              <a:pPr>
                <a:def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609652-5ED4-41F6-9259-5F813D4EC19E}" type="slidenum">
              <a:rPr lang="en-US">
                <a:solidFill>
                  <a:prstClr val="black"/>
                </a:solidFill>
              </a:rPr>
              <a:pPr>
                <a:def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B27B7F-49AC-49FE-8BC8-F670E1C0EAB4}"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E5D974-3F8D-451D-9202-9D3B56484681}" type="slidenum">
              <a:rPr lang="en-US">
                <a:solidFill>
                  <a:prstClr val="black"/>
                </a:solidFill>
              </a:rPr>
              <a:pPr>
                <a:def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561667-252E-40A3-9A81-85A18F2BC8E4}"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D9D863-4E23-4EF2-B2DF-8A6A8DC87BDC}"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0F4A71-BA02-4096-9CC4-6F89DB4BC3E8}" type="slidenum">
              <a:rPr lang="en-US">
                <a:solidFill>
                  <a:prstClr val="black"/>
                </a:solidFill>
              </a:rPr>
              <a:pPr>
                <a:def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71FC8C-03FB-4E38-B331-41D79EBBA5B4}" type="slidenum">
              <a:rPr lang="en-US">
                <a:solidFill>
                  <a:prstClr val="black"/>
                </a:solidFill>
              </a:rPr>
              <a:pPr>
                <a:def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2167EE-0B84-4BA9-BBC3-D5F7582EB563}" type="slidenum">
              <a:rPr lang="en-US">
                <a:solidFill>
                  <a:prstClr val="black"/>
                </a:solidFill>
              </a:rPr>
              <a:pPr>
                <a:def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47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DF41F-378D-4311-8372-442FB8A0B29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7F2284-397D-4263-840F-13A6C5192FEB}"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D0E8E11-9941-4592-B3CB-A12FDA7BFF6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98DE8E4-AE5C-4DA4-A132-D2D9B7E13818}"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357188"/>
            <a:ext cx="8077200" cy="5586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ftr" sz="quarter" idx="10"/>
          </p:nvPr>
        </p:nvSpPr>
        <p:spPr/>
        <p:txBody>
          <a:bodyPr/>
          <a:lstStyle>
            <a:lvl1pPr>
              <a:defRPr/>
            </a:lvl1pPr>
          </a:lstStyle>
          <a:p>
            <a:pPr>
              <a:defRPr/>
            </a:pPr>
            <a:r>
              <a:rPr lang="en-US"/>
              <a:t>4. Ethanol scenarios</a:t>
            </a:r>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C743-8749-4755-8E54-1299DD2212F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Document_Microsoft_Office_Word1.doc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857224" y="2714620"/>
            <a:ext cx="6921521" cy="1500187"/>
          </a:xfrm>
        </p:spPr>
        <p:txBody>
          <a:bodyPr vert="horz" lIns="91440" tIns="45720" rIns="91440" bIns="45720" rtlCol="0" anchor="t">
            <a:normAutofit/>
          </a:bodyPr>
          <a:lstStyle/>
          <a:p>
            <a:pPr marL="514350" indent="-514350" algn="ctr"/>
            <a:r>
              <a:rPr lang="fr-FR" sz="4000" b="1" cap="all" dirty="0" smtClean="0">
                <a:solidFill>
                  <a:schemeClr val="tx1"/>
                </a:solidFill>
                <a:latin typeface="+mj-lt"/>
                <a:ea typeface="+mj-ea"/>
                <a:cs typeface="+mj-cs"/>
              </a:rPr>
              <a:t>2. 	Approche </a:t>
            </a:r>
            <a:r>
              <a:rPr lang="fr-FR" sz="4000" b="1" cap="all" dirty="0">
                <a:solidFill>
                  <a:schemeClr val="tx1"/>
                </a:solidFill>
                <a:latin typeface="+mj-lt"/>
                <a:ea typeface="+mj-ea"/>
                <a:cs typeface="+mj-cs"/>
              </a:rPr>
              <a:t>méthodologique en CGE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6"/>
          <p:cNvSpPr>
            <a:spLocks noGrp="1"/>
          </p:cNvSpPr>
          <p:nvPr>
            <p:ph type="title"/>
          </p:nvPr>
        </p:nvSpPr>
        <p:spPr/>
        <p:txBody>
          <a:bodyPr>
            <a:noAutofit/>
          </a:bodyPr>
          <a:lstStyle/>
          <a:p>
            <a:r>
              <a:rPr lang="fr-FR" sz="3600" dirty="0" smtClean="0"/>
              <a:t>Correspondance </a:t>
            </a:r>
            <a:r>
              <a:rPr lang="fr-FR" sz="3600" dirty="0" err="1" smtClean="0"/>
              <a:t>between</a:t>
            </a:r>
            <a:r>
              <a:rPr lang="fr-FR" sz="3600" dirty="0" smtClean="0"/>
              <a:t> AEZ and local patterns: </a:t>
            </a:r>
            <a:r>
              <a:rPr lang="fr-FR" sz="3600" dirty="0" err="1" smtClean="0"/>
              <a:t>Brazil</a:t>
            </a:r>
            <a:endParaRPr lang="fr-FR" sz="3600" dirty="0" smtClean="0"/>
          </a:p>
        </p:txBody>
      </p:sp>
      <p:sp>
        <p:nvSpPr>
          <p:cNvPr id="47107" name="Espace réservé du texte 7"/>
          <p:cNvSpPr>
            <a:spLocks noGrp="1"/>
          </p:cNvSpPr>
          <p:nvPr>
            <p:ph type="body" idx="1"/>
          </p:nvPr>
        </p:nvSpPr>
        <p:spPr>
          <a:xfrm>
            <a:off x="457200" y="1571625"/>
            <a:ext cx="4040188" cy="685800"/>
          </a:xfrm>
        </p:spPr>
        <p:txBody>
          <a:bodyPr>
            <a:normAutofit fontScale="92500" lnSpcReduction="20000"/>
          </a:bodyPr>
          <a:lstStyle/>
          <a:p>
            <a:pPr>
              <a:buFont typeface="Arial" charset="0"/>
              <a:buNone/>
            </a:pPr>
            <a:r>
              <a:rPr lang="fr-FR" smtClean="0"/>
              <a:t>AEZ zoning in 6 Lengths of Growing Period</a:t>
            </a:r>
          </a:p>
        </p:txBody>
      </p:sp>
      <p:sp>
        <p:nvSpPr>
          <p:cNvPr id="47108" name="Espace réservé du texte 9"/>
          <p:cNvSpPr>
            <a:spLocks noGrp="1"/>
          </p:cNvSpPr>
          <p:nvPr>
            <p:ph type="body" sz="half" idx="3"/>
          </p:nvPr>
        </p:nvSpPr>
        <p:spPr/>
        <p:txBody>
          <a:bodyPr/>
          <a:lstStyle/>
          <a:p>
            <a:pPr>
              <a:buFont typeface="Arial" charset="0"/>
              <a:buNone/>
            </a:pPr>
            <a:r>
              <a:rPr lang="fr-FR" smtClean="0"/>
              <a:t>Regional deforestation model</a:t>
            </a:r>
          </a:p>
        </p:txBody>
      </p:sp>
      <p:pic>
        <p:nvPicPr>
          <p:cNvPr id="47109" name="Picture 2"/>
          <p:cNvPicPr>
            <a:picLocks noGrp="1" noChangeAspect="1" noChangeArrowheads="1"/>
          </p:cNvPicPr>
          <p:nvPr>
            <p:ph sz="quarter" idx="2"/>
          </p:nvPr>
        </p:nvPicPr>
        <p:blipFill>
          <a:blip r:embed="rId3" cstate="print"/>
          <a:srcRect/>
          <a:stretch>
            <a:fillRect/>
          </a:stretch>
        </p:blipFill>
        <p:spPr>
          <a:xfrm>
            <a:off x="842963" y="2466975"/>
            <a:ext cx="3267075" cy="3371850"/>
          </a:xfrm>
          <a:noFill/>
        </p:spPr>
      </p:pic>
      <p:pic>
        <p:nvPicPr>
          <p:cNvPr id="47110" name="Picture 2"/>
          <p:cNvPicPr>
            <a:picLocks noGrp="1" noChangeAspect="1" noChangeArrowheads="1"/>
          </p:cNvPicPr>
          <p:nvPr>
            <p:ph sz="quarter" idx="4"/>
          </p:nvPr>
        </p:nvPicPr>
        <p:blipFill>
          <a:blip r:embed="rId4" cstate="print"/>
          <a:srcRect/>
          <a:stretch>
            <a:fillRect/>
          </a:stretch>
        </p:blipFill>
        <p:spPr>
          <a:xfrm>
            <a:off x="4648200" y="2606675"/>
            <a:ext cx="4038600" cy="3092450"/>
          </a:xfrm>
          <a:noFill/>
        </p:spPr>
      </p:pic>
      <p:sp>
        <p:nvSpPr>
          <p:cNvPr id="47111" name="ZoneTexte 16"/>
          <p:cNvSpPr txBox="1">
            <a:spLocks noChangeArrowheads="1"/>
          </p:cNvSpPr>
          <p:nvPr/>
        </p:nvSpPr>
        <p:spPr bwMode="auto">
          <a:xfrm>
            <a:off x="1500188" y="5857875"/>
            <a:ext cx="2560637" cy="307975"/>
          </a:xfrm>
          <a:prstGeom prst="rect">
            <a:avLst/>
          </a:prstGeom>
          <a:noFill/>
          <a:ln w="9525">
            <a:noFill/>
            <a:miter lim="800000"/>
            <a:headEnd/>
            <a:tailEnd/>
          </a:ln>
        </p:spPr>
        <p:txBody>
          <a:bodyPr wrap="none">
            <a:spAutoFit/>
          </a:bodyPr>
          <a:lstStyle/>
          <a:p>
            <a:r>
              <a:rPr lang="fr-FR" sz="1400"/>
              <a:t>Source: Monfreda et al (2007)</a:t>
            </a:r>
          </a:p>
        </p:txBody>
      </p:sp>
      <p:sp>
        <p:nvSpPr>
          <p:cNvPr id="47112" name="ZoneTexte 17"/>
          <p:cNvSpPr txBox="1">
            <a:spLocks noChangeArrowheads="1"/>
          </p:cNvSpPr>
          <p:nvPr/>
        </p:nvSpPr>
        <p:spPr bwMode="auto">
          <a:xfrm>
            <a:off x="6215063" y="5643563"/>
            <a:ext cx="2522537" cy="307975"/>
          </a:xfrm>
          <a:prstGeom prst="rect">
            <a:avLst/>
          </a:prstGeom>
          <a:noFill/>
          <a:ln w="9525">
            <a:noFill/>
            <a:miter lim="800000"/>
            <a:headEnd/>
            <a:tailEnd/>
          </a:ln>
        </p:spPr>
        <p:txBody>
          <a:bodyPr wrap="none">
            <a:spAutoFit/>
          </a:bodyPr>
          <a:lstStyle/>
          <a:p>
            <a:r>
              <a:rPr lang="fr-FR" sz="1400"/>
              <a:t>Source: Nepstad et al. (2006)</a:t>
            </a:r>
          </a:p>
        </p:txBody>
      </p:sp>
      <p:pic>
        <p:nvPicPr>
          <p:cNvPr id="47113" name="Picture 3"/>
          <p:cNvPicPr>
            <a:picLocks noChangeAspect="1" noChangeArrowheads="1"/>
          </p:cNvPicPr>
          <p:nvPr/>
        </p:nvPicPr>
        <p:blipFill>
          <a:blip r:embed="rId5" cstate="print"/>
          <a:srcRect/>
          <a:stretch>
            <a:fillRect/>
          </a:stretch>
        </p:blipFill>
        <p:spPr bwMode="auto">
          <a:xfrm>
            <a:off x="428625" y="4572000"/>
            <a:ext cx="838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6"/>
          <p:cNvSpPr>
            <a:spLocks noGrp="1"/>
          </p:cNvSpPr>
          <p:nvPr>
            <p:ph type="title"/>
          </p:nvPr>
        </p:nvSpPr>
        <p:spPr/>
        <p:txBody>
          <a:bodyPr>
            <a:normAutofit fontScale="90000"/>
          </a:bodyPr>
          <a:lstStyle/>
          <a:p>
            <a:r>
              <a:rPr lang="fr-FR" smtClean="0"/>
              <a:t>Correspondance between AEZ and local patterns: USA</a:t>
            </a:r>
          </a:p>
        </p:txBody>
      </p:sp>
      <p:sp>
        <p:nvSpPr>
          <p:cNvPr id="48131" name="Espace réservé du texte 7"/>
          <p:cNvSpPr>
            <a:spLocks noGrp="1"/>
          </p:cNvSpPr>
          <p:nvPr>
            <p:ph type="body" idx="1"/>
          </p:nvPr>
        </p:nvSpPr>
        <p:spPr>
          <a:xfrm>
            <a:off x="428625" y="1600200"/>
            <a:ext cx="4040188" cy="685800"/>
          </a:xfrm>
        </p:spPr>
        <p:txBody>
          <a:bodyPr>
            <a:normAutofit fontScale="92500" lnSpcReduction="20000"/>
          </a:bodyPr>
          <a:lstStyle/>
          <a:p>
            <a:pPr>
              <a:buFont typeface="Arial" charset="0"/>
              <a:buNone/>
            </a:pPr>
            <a:r>
              <a:rPr lang="fr-FR" smtClean="0"/>
              <a:t>AEZ zoning in 6 Length of Growing Periods</a:t>
            </a:r>
          </a:p>
        </p:txBody>
      </p:sp>
      <p:sp>
        <p:nvSpPr>
          <p:cNvPr id="48132" name="Espace réservé du texte 9"/>
          <p:cNvSpPr>
            <a:spLocks noGrp="1"/>
          </p:cNvSpPr>
          <p:nvPr>
            <p:ph type="body" sz="half" idx="3"/>
          </p:nvPr>
        </p:nvSpPr>
        <p:spPr/>
        <p:txBody>
          <a:bodyPr/>
          <a:lstStyle/>
          <a:p>
            <a:pPr>
              <a:buFont typeface="Arial" charset="0"/>
              <a:buNone/>
            </a:pPr>
            <a:r>
              <a:rPr lang="fr-FR" smtClean="0"/>
              <a:t>Corn cultivation in 2007</a:t>
            </a:r>
          </a:p>
        </p:txBody>
      </p:sp>
      <p:pic>
        <p:nvPicPr>
          <p:cNvPr id="48133" name="Picture 2"/>
          <p:cNvPicPr>
            <a:picLocks noGrp="1" noChangeAspect="1" noChangeArrowheads="1"/>
          </p:cNvPicPr>
          <p:nvPr>
            <p:ph sz="quarter" idx="2"/>
          </p:nvPr>
        </p:nvPicPr>
        <p:blipFill>
          <a:blip r:embed="rId3" cstate="print"/>
          <a:srcRect/>
          <a:stretch>
            <a:fillRect/>
          </a:stretch>
        </p:blipFill>
        <p:spPr>
          <a:xfrm>
            <a:off x="700088" y="3043238"/>
            <a:ext cx="3552825" cy="2219325"/>
          </a:xfrm>
          <a:noFill/>
        </p:spPr>
      </p:pic>
      <p:sp>
        <p:nvSpPr>
          <p:cNvPr id="48134" name="Espace réservé du contenu 12"/>
          <p:cNvSpPr>
            <a:spLocks noGrp="1"/>
          </p:cNvSpPr>
          <p:nvPr>
            <p:ph sz="quarter" idx="4"/>
          </p:nvPr>
        </p:nvSpPr>
        <p:spPr/>
        <p:txBody>
          <a:bodyPr/>
          <a:lstStyle/>
          <a:p>
            <a:endParaRPr lang="fr-FR" smtClean="0"/>
          </a:p>
        </p:txBody>
      </p:sp>
      <p:sp>
        <p:nvSpPr>
          <p:cNvPr id="48135" name="ZoneTexte 16"/>
          <p:cNvSpPr txBox="1">
            <a:spLocks noChangeArrowheads="1"/>
          </p:cNvSpPr>
          <p:nvPr/>
        </p:nvSpPr>
        <p:spPr bwMode="auto">
          <a:xfrm>
            <a:off x="1500188" y="5643563"/>
            <a:ext cx="2560637" cy="307975"/>
          </a:xfrm>
          <a:prstGeom prst="rect">
            <a:avLst/>
          </a:prstGeom>
          <a:noFill/>
          <a:ln w="9525">
            <a:noFill/>
            <a:miter lim="800000"/>
            <a:headEnd/>
            <a:tailEnd/>
          </a:ln>
        </p:spPr>
        <p:txBody>
          <a:bodyPr wrap="none">
            <a:spAutoFit/>
          </a:bodyPr>
          <a:lstStyle/>
          <a:p>
            <a:r>
              <a:rPr lang="fr-FR" sz="1400"/>
              <a:t>Source: Monfreda et al (2007)</a:t>
            </a:r>
          </a:p>
        </p:txBody>
      </p:sp>
      <p:grpSp>
        <p:nvGrpSpPr>
          <p:cNvPr id="2" name="Groupe 23"/>
          <p:cNvGrpSpPr>
            <a:grpSpLocks/>
          </p:cNvGrpSpPr>
          <p:nvPr/>
        </p:nvGrpSpPr>
        <p:grpSpPr bwMode="auto">
          <a:xfrm>
            <a:off x="4714875" y="2214563"/>
            <a:ext cx="4357688" cy="3071812"/>
            <a:chOff x="4857752" y="2071678"/>
            <a:chExt cx="4067754" cy="3214710"/>
          </a:xfrm>
        </p:grpSpPr>
        <p:pic>
          <p:nvPicPr>
            <p:cNvPr id="48138" name="Picture 3"/>
            <p:cNvPicPr>
              <a:picLocks noChangeAspect="1" noChangeArrowheads="1"/>
            </p:cNvPicPr>
            <p:nvPr/>
          </p:nvPicPr>
          <p:blipFill>
            <a:blip r:embed="rId4" cstate="print"/>
            <a:srcRect/>
            <a:stretch>
              <a:fillRect/>
            </a:stretch>
          </p:blipFill>
          <p:spPr bwMode="auto">
            <a:xfrm>
              <a:off x="4857752" y="2071678"/>
              <a:ext cx="4067754" cy="3214710"/>
            </a:xfrm>
            <a:prstGeom prst="rect">
              <a:avLst/>
            </a:prstGeom>
            <a:noFill/>
            <a:ln w="9525">
              <a:noFill/>
              <a:miter lim="800000"/>
              <a:headEnd/>
              <a:tailEnd/>
            </a:ln>
          </p:spPr>
        </p:pic>
        <p:sp>
          <p:nvSpPr>
            <p:cNvPr id="15" name="Forme libre 14"/>
            <p:cNvSpPr/>
            <p:nvPr/>
          </p:nvSpPr>
          <p:spPr>
            <a:xfrm>
              <a:off x="5214885" y="2571744"/>
              <a:ext cx="3483893" cy="299043"/>
            </a:xfrm>
            <a:custGeom>
              <a:avLst/>
              <a:gdLst>
                <a:gd name="connsiteX0" fmla="*/ 0 w 3484180"/>
                <a:gd name="connsiteY0" fmla="*/ 0 h 299546"/>
                <a:gd name="connsiteX1" fmla="*/ 1150883 w 3484180"/>
                <a:gd name="connsiteY1" fmla="*/ 252249 h 299546"/>
                <a:gd name="connsiteX2" fmla="*/ 2569780 w 3484180"/>
                <a:gd name="connsiteY2" fmla="*/ 283780 h 299546"/>
                <a:gd name="connsiteX3" fmla="*/ 3484180 w 3484180"/>
                <a:gd name="connsiteY3" fmla="*/ 157655 h 299546"/>
              </a:gdLst>
              <a:ahLst/>
              <a:cxnLst>
                <a:cxn ang="0">
                  <a:pos x="connsiteX0" y="connsiteY0"/>
                </a:cxn>
                <a:cxn ang="0">
                  <a:pos x="connsiteX1" y="connsiteY1"/>
                </a:cxn>
                <a:cxn ang="0">
                  <a:pos x="connsiteX2" y="connsiteY2"/>
                </a:cxn>
                <a:cxn ang="0">
                  <a:pos x="connsiteX3" y="connsiteY3"/>
                </a:cxn>
              </a:cxnLst>
              <a:rect l="l" t="t" r="r" b="b"/>
              <a:pathLst>
                <a:path w="3484180" h="299546">
                  <a:moveTo>
                    <a:pt x="0" y="0"/>
                  </a:moveTo>
                  <a:cubicBezTo>
                    <a:pt x="361293" y="102476"/>
                    <a:pt x="722586" y="204952"/>
                    <a:pt x="1150883" y="252249"/>
                  </a:cubicBezTo>
                  <a:cubicBezTo>
                    <a:pt x="1579180" y="299546"/>
                    <a:pt x="2180897" y="299546"/>
                    <a:pt x="2569780" y="283780"/>
                  </a:cubicBezTo>
                  <a:cubicBezTo>
                    <a:pt x="2958663" y="268014"/>
                    <a:pt x="3334408" y="178676"/>
                    <a:pt x="3484180" y="157655"/>
                  </a:cubicBezTo>
                </a:path>
              </a:pathLst>
            </a:custGeom>
            <a:ln w="57150">
              <a:solidFill>
                <a:srgbClr val="46F0F8"/>
              </a:solidFill>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fr-FR"/>
            </a:p>
          </p:txBody>
        </p:sp>
        <p:sp>
          <p:nvSpPr>
            <p:cNvPr id="19" name="Forme libre 18"/>
            <p:cNvSpPr/>
            <p:nvPr/>
          </p:nvSpPr>
          <p:spPr>
            <a:xfrm>
              <a:off x="5072625" y="3357562"/>
              <a:ext cx="3483893" cy="299043"/>
            </a:xfrm>
            <a:custGeom>
              <a:avLst/>
              <a:gdLst>
                <a:gd name="connsiteX0" fmla="*/ 0 w 3484180"/>
                <a:gd name="connsiteY0" fmla="*/ 0 h 299546"/>
                <a:gd name="connsiteX1" fmla="*/ 1150883 w 3484180"/>
                <a:gd name="connsiteY1" fmla="*/ 252249 h 299546"/>
                <a:gd name="connsiteX2" fmla="*/ 2569780 w 3484180"/>
                <a:gd name="connsiteY2" fmla="*/ 283780 h 299546"/>
                <a:gd name="connsiteX3" fmla="*/ 3484180 w 3484180"/>
                <a:gd name="connsiteY3" fmla="*/ 157655 h 299546"/>
              </a:gdLst>
              <a:ahLst/>
              <a:cxnLst>
                <a:cxn ang="0">
                  <a:pos x="connsiteX0" y="connsiteY0"/>
                </a:cxn>
                <a:cxn ang="0">
                  <a:pos x="connsiteX1" y="connsiteY1"/>
                </a:cxn>
                <a:cxn ang="0">
                  <a:pos x="connsiteX2" y="connsiteY2"/>
                </a:cxn>
                <a:cxn ang="0">
                  <a:pos x="connsiteX3" y="connsiteY3"/>
                </a:cxn>
              </a:cxnLst>
              <a:rect l="l" t="t" r="r" b="b"/>
              <a:pathLst>
                <a:path w="3484180" h="299546">
                  <a:moveTo>
                    <a:pt x="0" y="0"/>
                  </a:moveTo>
                  <a:cubicBezTo>
                    <a:pt x="361293" y="102476"/>
                    <a:pt x="722586" y="204952"/>
                    <a:pt x="1150883" y="252249"/>
                  </a:cubicBezTo>
                  <a:cubicBezTo>
                    <a:pt x="1579180" y="299546"/>
                    <a:pt x="2180897" y="299546"/>
                    <a:pt x="2569780" y="283780"/>
                  </a:cubicBezTo>
                  <a:cubicBezTo>
                    <a:pt x="2958663" y="268014"/>
                    <a:pt x="3334408" y="178676"/>
                    <a:pt x="3484180" y="157655"/>
                  </a:cubicBezTo>
                </a:path>
              </a:pathLst>
            </a:custGeom>
            <a:ln w="57150">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fr-FR"/>
            </a:p>
          </p:txBody>
        </p:sp>
        <p:cxnSp>
          <p:nvCxnSpPr>
            <p:cNvPr id="21" name="Connecteur droit 20"/>
            <p:cNvCxnSpPr/>
            <p:nvPr/>
          </p:nvCxnSpPr>
          <p:spPr>
            <a:xfrm rot="5400000">
              <a:off x="5715154" y="3856887"/>
              <a:ext cx="2000264" cy="1481"/>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48137" name="Picture 3"/>
          <p:cNvPicPr>
            <a:picLocks noChangeAspect="1" noChangeArrowheads="1"/>
          </p:cNvPicPr>
          <p:nvPr/>
        </p:nvPicPr>
        <p:blipFill>
          <a:blip r:embed="rId5" cstate="print"/>
          <a:srcRect/>
          <a:stretch>
            <a:fillRect/>
          </a:stretch>
        </p:blipFill>
        <p:spPr bwMode="auto">
          <a:xfrm>
            <a:off x="214313" y="4071938"/>
            <a:ext cx="838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normAutofit fontScale="90000"/>
          </a:bodyPr>
          <a:lstStyle/>
          <a:p>
            <a:r>
              <a:rPr lang="fr-FR" smtClean="0"/>
              <a:t>Correspondance between AEZ and local patterns: Europe</a:t>
            </a:r>
          </a:p>
        </p:txBody>
      </p:sp>
      <p:sp>
        <p:nvSpPr>
          <p:cNvPr id="49155" name="Espace réservé du texte 2"/>
          <p:cNvSpPr>
            <a:spLocks noGrp="1"/>
          </p:cNvSpPr>
          <p:nvPr>
            <p:ph type="body" idx="1"/>
          </p:nvPr>
        </p:nvSpPr>
        <p:spPr>
          <a:xfrm>
            <a:off x="457200" y="1671630"/>
            <a:ext cx="4040188" cy="685800"/>
          </a:xfrm>
        </p:spPr>
        <p:txBody>
          <a:bodyPr>
            <a:normAutofit fontScale="92500" lnSpcReduction="20000"/>
          </a:bodyPr>
          <a:lstStyle/>
          <a:p>
            <a:pPr algn="ctr">
              <a:buFont typeface="Arial" charset="0"/>
              <a:buNone/>
            </a:pPr>
            <a:r>
              <a:rPr lang="fr-FR" dirty="0" smtClean="0"/>
              <a:t>AEZ zoning in 6 </a:t>
            </a:r>
            <a:r>
              <a:rPr lang="fr-FR" dirty="0" err="1" smtClean="0"/>
              <a:t>Length</a:t>
            </a:r>
            <a:r>
              <a:rPr lang="fr-FR" dirty="0" smtClean="0"/>
              <a:t> of </a:t>
            </a:r>
            <a:r>
              <a:rPr lang="fr-FR" dirty="0" err="1" smtClean="0"/>
              <a:t>Growing</a:t>
            </a:r>
            <a:r>
              <a:rPr lang="fr-FR" dirty="0" smtClean="0"/>
              <a:t> </a:t>
            </a:r>
            <a:r>
              <a:rPr lang="fr-FR" dirty="0" err="1" smtClean="0"/>
              <a:t>Periods</a:t>
            </a:r>
            <a:endParaRPr lang="fr-FR" dirty="0" smtClean="0"/>
          </a:p>
        </p:txBody>
      </p:sp>
      <p:sp>
        <p:nvSpPr>
          <p:cNvPr id="49156" name="Espace réservé du texte 4"/>
          <p:cNvSpPr>
            <a:spLocks noGrp="1"/>
          </p:cNvSpPr>
          <p:nvPr>
            <p:ph type="body" sz="half" idx="3"/>
          </p:nvPr>
        </p:nvSpPr>
        <p:spPr/>
        <p:txBody>
          <a:bodyPr/>
          <a:lstStyle/>
          <a:p>
            <a:pPr>
              <a:buFont typeface="Arial" charset="0"/>
              <a:buNone/>
            </a:pPr>
            <a:r>
              <a:rPr lang="fr-FR" smtClean="0"/>
              <a:t>Crop density in Europe in 1992</a:t>
            </a:r>
          </a:p>
        </p:txBody>
      </p:sp>
      <p:pic>
        <p:nvPicPr>
          <p:cNvPr id="49157" name="Picture 2"/>
          <p:cNvPicPr>
            <a:picLocks noGrp="1" noChangeAspect="1" noChangeArrowheads="1"/>
          </p:cNvPicPr>
          <p:nvPr>
            <p:ph sz="quarter" idx="2"/>
          </p:nvPr>
        </p:nvPicPr>
        <p:blipFill>
          <a:blip r:embed="rId3" cstate="print"/>
          <a:srcRect/>
          <a:stretch>
            <a:fillRect/>
          </a:stretch>
        </p:blipFill>
        <p:spPr>
          <a:xfrm>
            <a:off x="457200" y="2701925"/>
            <a:ext cx="4038600" cy="2901950"/>
          </a:xfrm>
          <a:noFill/>
        </p:spPr>
      </p:pic>
      <p:pic>
        <p:nvPicPr>
          <p:cNvPr id="49158" name="Picture 3"/>
          <p:cNvPicPr>
            <a:picLocks noGrp="1" noChangeAspect="1" noChangeArrowheads="1"/>
          </p:cNvPicPr>
          <p:nvPr>
            <p:ph sz="quarter" idx="4"/>
          </p:nvPr>
        </p:nvPicPr>
        <p:blipFill>
          <a:blip r:embed="rId4" cstate="print"/>
          <a:srcRect/>
          <a:stretch>
            <a:fillRect/>
          </a:stretch>
        </p:blipFill>
        <p:spPr>
          <a:xfrm>
            <a:off x="4648200" y="2540000"/>
            <a:ext cx="4038600" cy="3225800"/>
          </a:xfrm>
          <a:noFill/>
        </p:spPr>
      </p:pic>
      <p:pic>
        <p:nvPicPr>
          <p:cNvPr id="49159" name="Picture 3"/>
          <p:cNvPicPr>
            <a:picLocks noChangeAspect="1" noChangeArrowheads="1"/>
          </p:cNvPicPr>
          <p:nvPr/>
        </p:nvPicPr>
        <p:blipFill>
          <a:blip r:embed="rId5" cstate="print"/>
          <a:srcRect/>
          <a:stretch>
            <a:fillRect/>
          </a:stretch>
        </p:blipFill>
        <p:spPr bwMode="auto">
          <a:xfrm>
            <a:off x="0" y="4000500"/>
            <a:ext cx="838200" cy="1143000"/>
          </a:xfrm>
          <a:prstGeom prst="rect">
            <a:avLst/>
          </a:prstGeom>
          <a:noFill/>
          <a:ln w="9525">
            <a:noFill/>
            <a:miter lim="800000"/>
            <a:headEnd/>
            <a:tailEnd/>
          </a:ln>
        </p:spPr>
      </p:pic>
      <p:sp>
        <p:nvSpPr>
          <p:cNvPr id="49160" name="ZoneTexte 10"/>
          <p:cNvSpPr txBox="1">
            <a:spLocks noChangeArrowheads="1"/>
          </p:cNvSpPr>
          <p:nvPr/>
        </p:nvSpPr>
        <p:spPr bwMode="auto">
          <a:xfrm>
            <a:off x="1500188" y="5643563"/>
            <a:ext cx="2560637" cy="307975"/>
          </a:xfrm>
          <a:prstGeom prst="rect">
            <a:avLst/>
          </a:prstGeom>
          <a:noFill/>
          <a:ln w="9525">
            <a:noFill/>
            <a:miter lim="800000"/>
            <a:headEnd/>
            <a:tailEnd/>
          </a:ln>
        </p:spPr>
        <p:txBody>
          <a:bodyPr wrap="none">
            <a:spAutoFit/>
          </a:bodyPr>
          <a:lstStyle/>
          <a:p>
            <a:r>
              <a:rPr lang="fr-FR" sz="1400"/>
              <a:t>Source: Monfreda et al (2007)</a:t>
            </a:r>
          </a:p>
        </p:txBody>
      </p:sp>
      <p:sp>
        <p:nvSpPr>
          <p:cNvPr id="49161" name="ZoneTexte 11"/>
          <p:cNvSpPr txBox="1">
            <a:spLocks noChangeArrowheads="1"/>
          </p:cNvSpPr>
          <p:nvPr/>
        </p:nvSpPr>
        <p:spPr bwMode="auto">
          <a:xfrm>
            <a:off x="6215063" y="5786438"/>
            <a:ext cx="2760662" cy="307975"/>
          </a:xfrm>
          <a:prstGeom prst="rect">
            <a:avLst/>
          </a:prstGeom>
          <a:noFill/>
          <a:ln w="9525">
            <a:noFill/>
            <a:miter lim="800000"/>
            <a:headEnd/>
            <a:tailEnd/>
          </a:ln>
        </p:spPr>
        <p:txBody>
          <a:bodyPr wrap="none">
            <a:spAutoFit/>
          </a:bodyPr>
          <a:lstStyle/>
          <a:p>
            <a:r>
              <a:rPr lang="fr-FR" sz="1400"/>
              <a:t>Source: Ramankutty et al (2002)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7477" r="-7477" b="-4027"/>
          <a:stretch>
            <a:fillRect/>
          </a:stretch>
        </p:blipFill>
        <p:spPr bwMode="auto">
          <a:xfrm>
            <a:off x="0" y="214313"/>
            <a:ext cx="8786813" cy="6643687"/>
          </a:xfrm>
          <a:prstGeom prst="rect">
            <a:avLst/>
          </a:prstGeom>
          <a:solidFill>
            <a:schemeClr val="bg1"/>
          </a:solidFill>
          <a:ln w="9525">
            <a:noFill/>
            <a:miter lim="800000"/>
            <a:headEnd/>
            <a:tailEnd/>
          </a:ln>
        </p:spPr>
      </p:pic>
      <p:sp>
        <p:nvSpPr>
          <p:cNvPr id="52227" name="ZoneTexte 8"/>
          <p:cNvSpPr txBox="1">
            <a:spLocks noChangeArrowheads="1"/>
          </p:cNvSpPr>
          <p:nvPr/>
        </p:nvSpPr>
        <p:spPr bwMode="auto">
          <a:xfrm>
            <a:off x="642938" y="6572250"/>
            <a:ext cx="2809875" cy="307975"/>
          </a:xfrm>
          <a:prstGeom prst="rect">
            <a:avLst/>
          </a:prstGeom>
          <a:noFill/>
          <a:ln w="9525">
            <a:noFill/>
            <a:miter lim="800000"/>
            <a:headEnd/>
            <a:tailEnd/>
          </a:ln>
        </p:spPr>
        <p:txBody>
          <a:bodyPr wrap="none">
            <a:spAutoFit/>
          </a:bodyPr>
          <a:lstStyle/>
          <a:p>
            <a:r>
              <a:rPr lang="fr-FR" sz="1400"/>
              <a:t>Source: Ramankutty et al. (2008)</a:t>
            </a:r>
          </a:p>
        </p:txBody>
      </p:sp>
      <p:sp>
        <p:nvSpPr>
          <p:cNvPr id="52228" name="ZoneTexte 9"/>
          <p:cNvSpPr txBox="1">
            <a:spLocks noChangeArrowheads="1"/>
          </p:cNvSpPr>
          <p:nvPr/>
        </p:nvSpPr>
        <p:spPr bwMode="auto">
          <a:xfrm>
            <a:off x="969963" y="3214688"/>
            <a:ext cx="7778750" cy="366712"/>
          </a:xfrm>
          <a:prstGeom prst="rect">
            <a:avLst/>
          </a:prstGeom>
          <a:noFill/>
          <a:ln w="9525">
            <a:noFill/>
            <a:miter lim="800000"/>
            <a:headEnd/>
            <a:tailEnd/>
          </a:ln>
        </p:spPr>
        <p:txBody>
          <a:bodyPr wrap="none">
            <a:spAutoFit/>
          </a:bodyPr>
          <a:lstStyle/>
          <a:p>
            <a:r>
              <a:rPr lang="fr-FR" b="1"/>
              <a:t>Complementarities between cropland and pasture: importance of AEZ</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Forme 25"/>
          <p:cNvCxnSpPr>
            <a:stCxn id="11" idx="0"/>
            <a:endCxn id="53" idx="2"/>
          </p:cNvCxnSpPr>
          <p:nvPr/>
        </p:nvCxnSpPr>
        <p:spPr>
          <a:xfrm rot="16200000" flipV="1">
            <a:off x="1577976" y="2255837"/>
            <a:ext cx="423862" cy="2208213"/>
          </a:xfrm>
          <a:prstGeom prst="bentConnector3">
            <a:avLst>
              <a:gd name="adj1" fmla="val 50000"/>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cxnSp>
      <p:sp>
        <p:nvSpPr>
          <p:cNvPr id="15363" name="Titre 1"/>
          <p:cNvSpPr>
            <a:spLocks noGrp="1"/>
          </p:cNvSpPr>
          <p:nvPr>
            <p:ph type="title" idx="4294967295"/>
          </p:nvPr>
        </p:nvSpPr>
        <p:spPr>
          <a:xfrm>
            <a:off x="352425" y="228600"/>
            <a:ext cx="8715375" cy="584200"/>
          </a:xfrm>
        </p:spPr>
        <p:txBody>
          <a:bodyPr/>
          <a:lstStyle/>
          <a:p>
            <a:r>
              <a:rPr lang="fr-FR" sz="3200" smtClean="0"/>
              <a:t>Approach for land substitution for each AEZ</a:t>
            </a:r>
          </a:p>
        </p:txBody>
      </p:sp>
      <p:sp>
        <p:nvSpPr>
          <p:cNvPr id="8" name="Rectangle 7"/>
          <p:cNvSpPr/>
          <p:nvPr/>
        </p:nvSpPr>
        <p:spPr>
          <a:xfrm>
            <a:off x="5286375" y="5857875"/>
            <a:ext cx="2643188"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Managed</a:t>
            </a:r>
            <a:r>
              <a:rPr lang="fr-FR" dirty="0"/>
              <a:t> land</a:t>
            </a:r>
          </a:p>
        </p:txBody>
      </p:sp>
      <p:cxnSp>
        <p:nvCxnSpPr>
          <p:cNvPr id="9" name="Connecteur en angle 8"/>
          <p:cNvCxnSpPr>
            <a:stCxn id="101" idx="0"/>
            <a:endCxn id="11" idx="2"/>
          </p:cNvCxnSpPr>
          <p:nvPr/>
        </p:nvCxnSpPr>
        <p:spPr>
          <a:xfrm rot="16200000" flipV="1">
            <a:off x="3517900" y="3732213"/>
            <a:ext cx="357187" cy="16081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stCxn id="8" idx="0"/>
            <a:endCxn id="12" idx="2"/>
          </p:cNvCxnSpPr>
          <p:nvPr/>
        </p:nvCxnSpPr>
        <p:spPr>
          <a:xfrm rot="5400000" flipH="1" flipV="1">
            <a:off x="7090569" y="5018882"/>
            <a:ext cx="357187" cy="1320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14563" y="3571875"/>
            <a:ext cx="1357312"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Cropland</a:t>
            </a:r>
            <a:endParaRPr lang="fr-FR" dirty="0"/>
          </a:p>
        </p:txBody>
      </p:sp>
      <p:sp>
        <p:nvSpPr>
          <p:cNvPr id="12" name="Rectangle 11"/>
          <p:cNvSpPr/>
          <p:nvPr/>
        </p:nvSpPr>
        <p:spPr>
          <a:xfrm>
            <a:off x="7286625" y="4714875"/>
            <a:ext cx="1285875"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Managed</a:t>
            </a:r>
            <a:r>
              <a:rPr lang="fr-FR" dirty="0"/>
              <a:t> </a:t>
            </a:r>
            <a:r>
              <a:rPr lang="fr-FR" dirty="0" err="1"/>
              <a:t>forest</a:t>
            </a:r>
            <a:endParaRPr lang="fr-FR" dirty="0"/>
          </a:p>
        </p:txBody>
      </p:sp>
      <p:cxnSp>
        <p:nvCxnSpPr>
          <p:cNvPr id="18" name="Forme 25"/>
          <p:cNvCxnSpPr>
            <a:stCxn id="11" idx="0"/>
            <a:endCxn id="20" idx="2"/>
          </p:cNvCxnSpPr>
          <p:nvPr/>
        </p:nvCxnSpPr>
        <p:spPr>
          <a:xfrm rot="5400000" flipH="1" flipV="1">
            <a:off x="3642519" y="2393156"/>
            <a:ext cx="428625" cy="19288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Forme 25"/>
          <p:cNvCxnSpPr>
            <a:stCxn id="101" idx="0"/>
            <a:endCxn id="21" idx="2"/>
          </p:cNvCxnSpPr>
          <p:nvPr/>
        </p:nvCxnSpPr>
        <p:spPr>
          <a:xfrm rot="5400000" flipH="1" flipV="1">
            <a:off x="5340350" y="3517901"/>
            <a:ext cx="357187" cy="20367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14813" y="2357438"/>
            <a:ext cx="1214437"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Other</a:t>
            </a:r>
            <a:r>
              <a:rPr lang="fr-FR" dirty="0"/>
              <a:t> </a:t>
            </a:r>
            <a:r>
              <a:rPr lang="fr-FR" dirty="0" err="1"/>
              <a:t>crops</a:t>
            </a:r>
            <a:endParaRPr lang="fr-FR" dirty="0"/>
          </a:p>
        </p:txBody>
      </p:sp>
      <p:sp>
        <p:nvSpPr>
          <p:cNvPr id="21" name="Rectangle 20"/>
          <p:cNvSpPr/>
          <p:nvPr/>
        </p:nvSpPr>
        <p:spPr>
          <a:xfrm>
            <a:off x="5929313" y="3571875"/>
            <a:ext cx="1214437"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a:t>Pasture</a:t>
            </a:r>
          </a:p>
        </p:txBody>
      </p:sp>
      <p:cxnSp>
        <p:nvCxnSpPr>
          <p:cNvPr id="22" name="Connecteur en angle 21"/>
          <p:cNvCxnSpPr>
            <a:stCxn id="59" idx="0"/>
            <a:endCxn id="23" idx="2"/>
          </p:cNvCxnSpPr>
          <p:nvPr/>
        </p:nvCxnSpPr>
        <p:spPr>
          <a:xfrm rot="16200000" flipV="1">
            <a:off x="1181100" y="1533525"/>
            <a:ext cx="500063" cy="11477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7188" y="1071563"/>
            <a:ext cx="1000125"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Wheat</a:t>
            </a:r>
            <a:endParaRPr lang="fr-FR" dirty="0"/>
          </a:p>
        </p:txBody>
      </p:sp>
      <p:sp>
        <p:nvSpPr>
          <p:cNvPr id="24" name="Rectangle 23"/>
          <p:cNvSpPr/>
          <p:nvPr/>
        </p:nvSpPr>
        <p:spPr>
          <a:xfrm>
            <a:off x="1500188" y="1071563"/>
            <a:ext cx="1000125"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a:t>Corn</a:t>
            </a:r>
          </a:p>
        </p:txBody>
      </p:sp>
      <p:cxnSp>
        <p:nvCxnSpPr>
          <p:cNvPr id="25" name="Connecteur en angle 24"/>
          <p:cNvCxnSpPr>
            <a:stCxn id="59" idx="0"/>
            <a:endCxn id="24" idx="2"/>
          </p:cNvCxnSpPr>
          <p:nvPr/>
        </p:nvCxnSpPr>
        <p:spPr>
          <a:xfrm rot="16200000" flipV="1">
            <a:off x="1752600" y="2105025"/>
            <a:ext cx="500063" cy="47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21" idx="0"/>
            <a:endCxn id="31" idx="2"/>
          </p:cNvCxnSpPr>
          <p:nvPr/>
        </p:nvCxnSpPr>
        <p:spPr>
          <a:xfrm rot="16200000" flipV="1">
            <a:off x="6180137" y="3214688"/>
            <a:ext cx="428625" cy="2857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stCxn id="21" idx="0"/>
            <a:endCxn id="32" idx="2"/>
          </p:cNvCxnSpPr>
          <p:nvPr/>
        </p:nvCxnSpPr>
        <p:spPr>
          <a:xfrm rot="5400000" flipH="1" flipV="1">
            <a:off x="6894512" y="2786063"/>
            <a:ext cx="428625" cy="1143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3563" y="2357438"/>
            <a:ext cx="1214437"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a:t>Livestock1</a:t>
            </a:r>
          </a:p>
        </p:txBody>
      </p:sp>
      <p:sp>
        <p:nvSpPr>
          <p:cNvPr id="32" name="Rectangle 31"/>
          <p:cNvSpPr/>
          <p:nvPr/>
        </p:nvSpPr>
        <p:spPr>
          <a:xfrm>
            <a:off x="7072313" y="2357438"/>
            <a:ext cx="1214437"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LivestockN</a:t>
            </a:r>
            <a:endParaRPr lang="fr-FR" dirty="0"/>
          </a:p>
        </p:txBody>
      </p:sp>
      <p:sp>
        <p:nvSpPr>
          <p:cNvPr id="36" name="Rectangle 35"/>
          <p:cNvSpPr/>
          <p:nvPr/>
        </p:nvSpPr>
        <p:spPr>
          <a:xfrm>
            <a:off x="285750" y="5857875"/>
            <a:ext cx="3000375"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dirty="0" err="1"/>
              <a:t>Unmanaged</a:t>
            </a:r>
            <a:r>
              <a:rPr lang="fr-FR" dirty="0"/>
              <a:t> land</a:t>
            </a:r>
            <a:br>
              <a:rPr lang="fr-FR" dirty="0"/>
            </a:br>
            <a:r>
              <a:rPr lang="fr-FR" dirty="0"/>
              <a:t>Natural </a:t>
            </a:r>
            <a:r>
              <a:rPr lang="fr-FR" dirty="0" err="1"/>
              <a:t>forest</a:t>
            </a:r>
            <a:r>
              <a:rPr lang="fr-FR" dirty="0"/>
              <a:t> - </a:t>
            </a:r>
            <a:r>
              <a:rPr lang="fr-FR" dirty="0" err="1"/>
              <a:t>Grasslands</a:t>
            </a:r>
            <a:endParaRPr lang="fr-FR" dirty="0"/>
          </a:p>
        </p:txBody>
      </p:sp>
      <p:sp>
        <p:nvSpPr>
          <p:cNvPr id="37" name="Double flèche horizontale 36"/>
          <p:cNvSpPr/>
          <p:nvPr/>
        </p:nvSpPr>
        <p:spPr>
          <a:xfrm>
            <a:off x="3429000" y="6143625"/>
            <a:ext cx="1643063" cy="214313"/>
          </a:xfrm>
          <a:prstGeom prst="leftRightArrow">
            <a:avLst/>
          </a:prstGeom>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sp>
        <p:nvSpPr>
          <p:cNvPr id="15383" name="ZoneTexte 101"/>
          <p:cNvSpPr txBox="1">
            <a:spLocks noChangeArrowheads="1"/>
          </p:cNvSpPr>
          <p:nvPr/>
        </p:nvSpPr>
        <p:spPr bwMode="auto">
          <a:xfrm>
            <a:off x="3571875" y="5805488"/>
            <a:ext cx="1438275" cy="338137"/>
          </a:xfrm>
          <a:prstGeom prst="rect">
            <a:avLst/>
          </a:prstGeom>
          <a:noFill/>
          <a:ln w="9525">
            <a:noFill/>
            <a:miter lim="800000"/>
            <a:headEnd/>
            <a:tailEnd/>
          </a:ln>
        </p:spPr>
        <p:txBody>
          <a:bodyPr wrap="none">
            <a:spAutoFit/>
          </a:bodyPr>
          <a:lstStyle/>
          <a:p>
            <a:r>
              <a:rPr lang="fr-FR" sz="1600">
                <a:latin typeface="Calibri" pitchFamily="34" charset="0"/>
              </a:rPr>
              <a:t>Land extension</a:t>
            </a:r>
          </a:p>
        </p:txBody>
      </p:sp>
      <p:sp>
        <p:nvSpPr>
          <p:cNvPr id="42" name="Rectangle 41"/>
          <p:cNvSpPr/>
          <p:nvPr/>
        </p:nvSpPr>
        <p:spPr>
          <a:xfrm>
            <a:off x="6357938" y="3267075"/>
            <a:ext cx="428625" cy="214313"/>
          </a:xfrm>
          <a:prstGeom prst="rect">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fr-FR" sz="1100" dirty="0">
                <a:solidFill>
                  <a:schemeClr val="tx1"/>
                </a:solidFill>
              </a:rPr>
              <a:t>CET</a:t>
            </a:r>
          </a:p>
        </p:txBody>
      </p:sp>
      <p:sp>
        <p:nvSpPr>
          <p:cNvPr id="44" name="Rectangle 43"/>
          <p:cNvSpPr/>
          <p:nvPr/>
        </p:nvSpPr>
        <p:spPr>
          <a:xfrm>
            <a:off x="4286250" y="4429125"/>
            <a:ext cx="428625" cy="214313"/>
          </a:xfrm>
          <a:prstGeom prst="rect">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fr-FR" sz="1100" dirty="0">
                <a:solidFill>
                  <a:schemeClr val="tx1"/>
                </a:solidFill>
              </a:rPr>
              <a:t>CET</a:t>
            </a:r>
          </a:p>
        </p:txBody>
      </p:sp>
      <p:sp>
        <p:nvSpPr>
          <p:cNvPr id="55" name="Rectangle 54"/>
          <p:cNvSpPr/>
          <p:nvPr/>
        </p:nvSpPr>
        <p:spPr>
          <a:xfrm>
            <a:off x="2643188" y="1071563"/>
            <a:ext cx="1000125"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600" dirty="0" err="1"/>
              <a:t>Oilseeds</a:t>
            </a:r>
            <a:endParaRPr lang="fr-FR" sz="1600" dirty="0"/>
          </a:p>
        </p:txBody>
      </p:sp>
      <p:cxnSp>
        <p:nvCxnSpPr>
          <p:cNvPr id="56" name="Connecteur en angle 55"/>
          <p:cNvCxnSpPr>
            <a:stCxn id="59" idx="0"/>
            <a:endCxn id="55" idx="2"/>
          </p:cNvCxnSpPr>
          <p:nvPr/>
        </p:nvCxnSpPr>
        <p:spPr>
          <a:xfrm rot="5400000" flipH="1" flipV="1">
            <a:off x="2324100" y="1538288"/>
            <a:ext cx="500063" cy="11382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95400" y="2357438"/>
            <a:ext cx="1419225"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600" dirty="0" err="1"/>
              <a:t>Substitutable</a:t>
            </a:r>
            <a:r>
              <a:rPr lang="fr-FR" sz="1600" dirty="0"/>
              <a:t> </a:t>
            </a:r>
            <a:r>
              <a:rPr lang="fr-FR" sz="1600" dirty="0" err="1"/>
              <a:t>crops</a:t>
            </a:r>
            <a:endParaRPr lang="fr-FR" sz="1600" dirty="0"/>
          </a:p>
        </p:txBody>
      </p:sp>
      <p:sp>
        <p:nvSpPr>
          <p:cNvPr id="41" name="Rectangle 40"/>
          <p:cNvSpPr/>
          <p:nvPr/>
        </p:nvSpPr>
        <p:spPr>
          <a:xfrm>
            <a:off x="1866900" y="2035175"/>
            <a:ext cx="428625" cy="214313"/>
          </a:xfrm>
          <a:prstGeom prst="rect">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fr-FR" sz="1100" dirty="0">
                <a:solidFill>
                  <a:schemeClr val="tx1"/>
                </a:solidFill>
              </a:rPr>
              <a:t>CET</a:t>
            </a:r>
          </a:p>
        </p:txBody>
      </p:sp>
      <p:cxnSp>
        <p:nvCxnSpPr>
          <p:cNvPr id="73" name="Forme 25"/>
          <p:cNvCxnSpPr>
            <a:stCxn id="11" idx="0"/>
            <a:endCxn id="59" idx="2"/>
          </p:cNvCxnSpPr>
          <p:nvPr/>
        </p:nvCxnSpPr>
        <p:spPr>
          <a:xfrm rot="16200000" flipV="1">
            <a:off x="2235200" y="2913063"/>
            <a:ext cx="428625" cy="889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857500" y="2357438"/>
            <a:ext cx="1214438" cy="7858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600" dirty="0" err="1"/>
              <a:t>Vegetables</a:t>
            </a:r>
            <a:r>
              <a:rPr lang="fr-FR" sz="1600" dirty="0"/>
              <a:t> and fruits</a:t>
            </a:r>
          </a:p>
        </p:txBody>
      </p:sp>
      <p:cxnSp>
        <p:nvCxnSpPr>
          <p:cNvPr id="84" name="Forme 25"/>
          <p:cNvCxnSpPr>
            <a:stCxn id="11" idx="0"/>
            <a:endCxn id="83" idx="2"/>
          </p:cNvCxnSpPr>
          <p:nvPr/>
        </p:nvCxnSpPr>
        <p:spPr>
          <a:xfrm rot="5400000" flipH="1" flipV="1">
            <a:off x="2963862" y="3071813"/>
            <a:ext cx="428625" cy="571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643188" y="3251200"/>
            <a:ext cx="428625" cy="214313"/>
          </a:xfrm>
          <a:prstGeom prst="rect">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fr-FR" sz="1100" dirty="0">
                <a:solidFill>
                  <a:schemeClr val="tx1"/>
                </a:solidFill>
              </a:rPr>
              <a:t>CET</a:t>
            </a:r>
          </a:p>
        </p:txBody>
      </p:sp>
      <p:sp>
        <p:nvSpPr>
          <p:cNvPr id="101" name="Rectangle 100"/>
          <p:cNvSpPr/>
          <p:nvPr/>
        </p:nvSpPr>
        <p:spPr>
          <a:xfrm>
            <a:off x="3857625" y="4714875"/>
            <a:ext cx="1285875"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600" dirty="0"/>
              <a:t>Agricultural land</a:t>
            </a:r>
          </a:p>
        </p:txBody>
      </p:sp>
      <p:cxnSp>
        <p:nvCxnSpPr>
          <p:cNvPr id="114" name="Connecteur en angle 113"/>
          <p:cNvCxnSpPr>
            <a:stCxn id="8" idx="0"/>
            <a:endCxn id="101" idx="2"/>
          </p:cNvCxnSpPr>
          <p:nvPr/>
        </p:nvCxnSpPr>
        <p:spPr>
          <a:xfrm rot="16200000" flipV="1">
            <a:off x="5376069" y="4625182"/>
            <a:ext cx="357187" cy="2108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6357938" y="5572125"/>
            <a:ext cx="428625" cy="214313"/>
          </a:xfrm>
          <a:prstGeom prst="rect">
            <a:avLst/>
          </a:prstGeom>
          <a:solidFill>
            <a:schemeClr val="accent5">
              <a:lumMod val="40000"/>
              <a:lumOff val="60000"/>
            </a:schemeClr>
          </a:solidFill>
          <a:ln w="12700">
            <a:solidFill>
              <a:schemeClr val="tx1"/>
            </a:solid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fr-FR" sz="1100" dirty="0">
                <a:solidFill>
                  <a:schemeClr val="tx1"/>
                </a:solidFill>
              </a:rPr>
              <a:t>CET</a:t>
            </a:r>
          </a:p>
        </p:txBody>
      </p:sp>
      <p:sp>
        <p:nvSpPr>
          <p:cNvPr id="117" name="Ellipse 116"/>
          <p:cNvSpPr/>
          <p:nvPr/>
        </p:nvSpPr>
        <p:spPr>
          <a:xfrm>
            <a:off x="5857875" y="5214938"/>
            <a:ext cx="357188" cy="357187"/>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1</a:t>
            </a:r>
          </a:p>
        </p:txBody>
      </p:sp>
      <p:sp>
        <p:nvSpPr>
          <p:cNvPr id="118" name="Ellipse 117"/>
          <p:cNvSpPr/>
          <p:nvPr/>
        </p:nvSpPr>
        <p:spPr>
          <a:xfrm>
            <a:off x="4071938" y="4000500"/>
            <a:ext cx="357187" cy="3571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2</a:t>
            </a:r>
          </a:p>
        </p:txBody>
      </p:sp>
      <p:sp>
        <p:nvSpPr>
          <p:cNvPr id="119" name="Ellipse 118"/>
          <p:cNvSpPr/>
          <p:nvPr/>
        </p:nvSpPr>
        <p:spPr>
          <a:xfrm>
            <a:off x="1752600" y="3505200"/>
            <a:ext cx="357188" cy="3571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3</a:t>
            </a:r>
          </a:p>
        </p:txBody>
      </p:sp>
      <p:sp>
        <p:nvSpPr>
          <p:cNvPr id="120" name="Ellipse 119"/>
          <p:cNvSpPr/>
          <p:nvPr/>
        </p:nvSpPr>
        <p:spPr>
          <a:xfrm>
            <a:off x="457200" y="1981200"/>
            <a:ext cx="357188" cy="3571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4</a:t>
            </a:r>
          </a:p>
        </p:txBody>
      </p:sp>
      <p:sp>
        <p:nvSpPr>
          <p:cNvPr id="121" name="ZoneTexte 120"/>
          <p:cNvSpPr txBox="1"/>
          <p:nvPr/>
        </p:nvSpPr>
        <p:spPr>
          <a:xfrm>
            <a:off x="5167350" y="1077913"/>
            <a:ext cx="3690930" cy="646331"/>
          </a:xfrm>
          <a:prstGeom prst="rect">
            <a:avLst/>
          </a:prstGeom>
          <a:noFill/>
        </p:spPr>
        <p:txBody>
          <a:bodyPr wrap="square">
            <a:spAutoFit/>
          </a:bodyPr>
          <a:lstStyle/>
          <a:p>
            <a:pPr fontAlgn="auto">
              <a:spcBef>
                <a:spcPts val="0"/>
              </a:spcBef>
              <a:spcAft>
                <a:spcPts val="0"/>
              </a:spcAft>
              <a:defRPr/>
            </a:pPr>
            <a:r>
              <a:rPr lang="en-US" dirty="0" smtClean="0">
                <a:latin typeface="+mj-lt"/>
                <a:cs typeface="+mn-cs"/>
              </a:rPr>
              <a:t>Approach chosen by many models:</a:t>
            </a:r>
            <a:br>
              <a:rPr lang="en-US" dirty="0" smtClean="0">
                <a:latin typeface="+mj-lt"/>
                <a:cs typeface="+mn-cs"/>
              </a:rPr>
            </a:br>
            <a:r>
              <a:rPr lang="en-US" dirty="0" smtClean="0">
                <a:latin typeface="+mj-lt"/>
                <a:cs typeface="+mn-cs"/>
              </a:rPr>
              <a:t>OECD-PEM</a:t>
            </a:r>
            <a:r>
              <a:rPr lang="en-US" dirty="0">
                <a:latin typeface="+mj-lt"/>
                <a:cs typeface="+mn-cs"/>
              </a:rPr>
              <a:t>, GTAP, GOAL, LEITAP</a:t>
            </a:r>
            <a:endParaRPr lang="fr-FR" dirty="0">
              <a:latin typeface="+mj-lt"/>
              <a:cs typeface="+mn-cs"/>
            </a:endParaRPr>
          </a:p>
        </p:txBody>
      </p:sp>
      <p:sp>
        <p:nvSpPr>
          <p:cNvPr id="53" name="Rectangle 52"/>
          <p:cNvSpPr/>
          <p:nvPr/>
        </p:nvSpPr>
        <p:spPr>
          <a:xfrm>
            <a:off x="152400" y="2362200"/>
            <a:ext cx="1066800" cy="7858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600" dirty="0" err="1"/>
              <a:t>Sugar</a:t>
            </a:r>
            <a:r>
              <a:rPr lang="fr-FR" sz="1600" dirty="0"/>
              <a:t> </a:t>
            </a:r>
            <a:r>
              <a:rPr lang="fr-FR" sz="1600" dirty="0" err="1"/>
              <a:t>crops</a:t>
            </a:r>
            <a:endParaRPr lang="fr-FR" sz="1600" dirty="0"/>
          </a:p>
        </p:txBody>
      </p:sp>
      <p:sp>
        <p:nvSpPr>
          <p:cNvPr id="45" name="Espace réservé du numéro de diapositive 44"/>
          <p:cNvSpPr>
            <a:spLocks noGrp="1"/>
          </p:cNvSpPr>
          <p:nvPr>
            <p:ph type="sldNum" sz="quarter" idx="12"/>
          </p:nvPr>
        </p:nvSpPr>
        <p:spPr/>
        <p:txBody>
          <a:bodyPr/>
          <a:lstStyle/>
          <a:p>
            <a:pPr>
              <a:defRPr/>
            </a:pPr>
            <a:fld id="{4549486E-93B0-47C3-B517-A034077BD1EA}" type="slidenum">
              <a:rPr lang="fr-FR" smtClean="0"/>
              <a:pPr>
                <a:defRPr/>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smtClean="0"/>
              <a:t>CET and elasticities</a:t>
            </a:r>
          </a:p>
        </p:txBody>
      </p:sp>
      <p:sp>
        <p:nvSpPr>
          <p:cNvPr id="16387" name="Espace réservé du contenu 2"/>
          <p:cNvSpPr>
            <a:spLocks noGrp="1"/>
          </p:cNvSpPr>
          <p:nvPr>
            <p:ph sz="quarter" idx="1"/>
          </p:nvPr>
        </p:nvSpPr>
        <p:spPr>
          <a:xfrm>
            <a:off x="457200" y="1492250"/>
            <a:ext cx="4041775" cy="4937125"/>
          </a:xfrm>
        </p:spPr>
        <p:txBody>
          <a:bodyPr/>
          <a:lstStyle/>
          <a:p>
            <a:r>
              <a:rPr lang="en-US" sz="2000" dirty="0" smtClean="0"/>
              <a:t>Use of CET is one the most popular approach for this type of issue</a:t>
            </a:r>
          </a:p>
          <a:p>
            <a:r>
              <a:rPr lang="en-US" sz="2000" dirty="0" smtClean="0"/>
              <a:t>Several designs have been tested (GTAP-BIO, OECD-PEM)</a:t>
            </a:r>
          </a:p>
          <a:p>
            <a:r>
              <a:rPr lang="en-US" sz="2000" dirty="0" smtClean="0"/>
              <a:t>Nests and differentiated </a:t>
            </a:r>
            <a:r>
              <a:rPr lang="en-US" sz="2000" dirty="0" err="1" smtClean="0"/>
              <a:t>elasticities</a:t>
            </a:r>
            <a:r>
              <a:rPr lang="en-US" sz="2000" dirty="0" smtClean="0"/>
              <a:t> can represent:</a:t>
            </a:r>
          </a:p>
          <a:p>
            <a:pPr lvl="1"/>
            <a:r>
              <a:rPr lang="en-US" sz="1800" dirty="0" smtClean="0"/>
              <a:t>Regional specificities</a:t>
            </a:r>
          </a:p>
          <a:p>
            <a:pPr lvl="1"/>
            <a:r>
              <a:rPr lang="en-US" sz="1800" dirty="0" smtClean="0"/>
              <a:t>Crops substitution possibilities</a:t>
            </a:r>
          </a:p>
          <a:p>
            <a:r>
              <a:rPr lang="en-US" sz="2000" dirty="0" smtClean="0"/>
              <a:t>Behavioral parameters can be derived from </a:t>
            </a:r>
            <a:r>
              <a:rPr lang="en-US" sz="2000" dirty="0" err="1" smtClean="0"/>
              <a:t>elasticities</a:t>
            </a:r>
            <a:r>
              <a:rPr lang="en-US" sz="2000" dirty="0" smtClean="0"/>
              <a:t> data from econometric studies</a:t>
            </a:r>
          </a:p>
        </p:txBody>
      </p:sp>
      <p:sp>
        <p:nvSpPr>
          <p:cNvPr id="16388" name="Rectangle 4"/>
          <p:cNvSpPr>
            <a:spLocks noGrp="1"/>
          </p:cNvSpPr>
          <p:nvPr>
            <p:ph sz="quarter" idx="2"/>
          </p:nvPr>
        </p:nvSpPr>
        <p:spPr>
          <a:xfrm>
            <a:off x="4632325" y="1489075"/>
            <a:ext cx="4041775" cy="4937125"/>
          </a:xfrm>
        </p:spPr>
        <p:txBody>
          <a:bodyPr/>
          <a:lstStyle/>
          <a:p>
            <a:r>
              <a:rPr lang="fr-FR" sz="2000" dirty="0" smtClean="0"/>
              <a:t>Land substitution </a:t>
            </a:r>
            <a:r>
              <a:rPr lang="fr-FR" sz="2000" dirty="0" err="1" smtClean="0"/>
              <a:t>elasticities</a:t>
            </a:r>
            <a:r>
              <a:rPr lang="fr-FR" sz="2000" dirty="0" smtClean="0"/>
              <a:t> </a:t>
            </a:r>
            <a:r>
              <a:rPr lang="fr-FR" sz="2000" dirty="0" err="1" smtClean="0"/>
              <a:t>used</a:t>
            </a:r>
            <a:r>
              <a:rPr lang="fr-FR" sz="2000" dirty="0" smtClean="0"/>
              <a:t> in </a:t>
            </a:r>
            <a:r>
              <a:rPr lang="fr-FR" sz="2000" dirty="0" err="1" smtClean="0"/>
              <a:t>literature</a:t>
            </a:r>
            <a:endParaRPr lang="fr-FR" sz="2000" dirty="0" smtClean="0"/>
          </a:p>
          <a:p>
            <a:endParaRPr lang="fr-FR" sz="2000" dirty="0" smtClean="0"/>
          </a:p>
        </p:txBody>
      </p:sp>
      <p:graphicFrame>
        <p:nvGraphicFramePr>
          <p:cNvPr id="76805" name="Group 5"/>
          <p:cNvGraphicFramePr>
            <a:graphicFrameLocks noGrp="1"/>
          </p:cNvGraphicFramePr>
          <p:nvPr/>
        </p:nvGraphicFramePr>
        <p:xfrm>
          <a:off x="4754563" y="2478088"/>
          <a:ext cx="3817936" cy="3307835"/>
        </p:xfrm>
        <a:graphic>
          <a:graphicData uri="http://schemas.openxmlformats.org/drawingml/2006/table">
            <a:tbl>
              <a:tblPr/>
              <a:tblGrid>
                <a:gridCol w="1226550"/>
                <a:gridCol w="819203"/>
                <a:gridCol w="885340"/>
                <a:gridCol w="886843"/>
              </a:tblGrid>
              <a:tr h="59501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Forest/</a:t>
                      </a:r>
                      <a:br>
                        <a:rPr kumimoji="0" lang="fr-FR" sz="1400" b="0" i="0" u="none" strike="noStrike" cap="none" normalizeH="0" baseline="0" dirty="0" smtClean="0">
                          <a:ln>
                            <a:noFill/>
                          </a:ln>
                          <a:solidFill>
                            <a:schemeClr val="tx1"/>
                          </a:solidFill>
                          <a:effectLst/>
                          <a:latin typeface="Calibri" pitchFamily="34" charset="0"/>
                        </a:rPr>
                      </a:br>
                      <a:r>
                        <a:rPr kumimoji="0" lang="fr-FR" sz="1400" b="0" i="0" u="none" strike="noStrike" cap="none" normalizeH="0" baseline="0" dirty="0" err="1" smtClean="0">
                          <a:ln>
                            <a:noFill/>
                          </a:ln>
                          <a:solidFill>
                            <a:schemeClr val="tx1"/>
                          </a:solidFill>
                          <a:effectLst/>
                          <a:latin typeface="Calibri" pitchFamily="34" charset="0"/>
                        </a:rPr>
                        <a:t>Crops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Pasture/</a:t>
                      </a:r>
                      <a:br>
                        <a:rPr kumimoji="0" lang="fr-FR" sz="1400" b="0" i="0" u="none" strike="noStrike" cap="none" normalizeH="0" baseline="0" dirty="0" smtClean="0">
                          <a:ln>
                            <a:noFill/>
                          </a:ln>
                          <a:solidFill>
                            <a:schemeClr val="tx1"/>
                          </a:solidFill>
                          <a:effectLst/>
                          <a:latin typeface="Calibri" pitchFamily="34" charset="0"/>
                        </a:rPr>
                      </a:br>
                      <a:r>
                        <a:rPr kumimoji="0" lang="fr-FR" sz="1400" b="0" i="0" u="none" strike="noStrike" cap="none" normalizeH="0" baseline="0" dirty="0" err="1" smtClean="0">
                          <a:ln>
                            <a:noFill/>
                          </a:ln>
                          <a:solidFill>
                            <a:schemeClr val="tx1"/>
                          </a:solidFill>
                          <a:effectLst/>
                          <a:latin typeface="Calibri" pitchFamily="34" charset="0"/>
                        </a:rPr>
                        <a:t>Crops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err="1" smtClean="0">
                          <a:ln>
                            <a:noFill/>
                          </a:ln>
                          <a:solidFill>
                            <a:schemeClr val="tx1"/>
                          </a:solidFill>
                          <a:effectLst/>
                          <a:latin typeface="Calibri" pitchFamily="34" charset="0"/>
                        </a:rPr>
                        <a:t>Crops</a:t>
                      </a:r>
                      <a:r>
                        <a:rPr kumimoji="0" lang="fr-FR" sz="1400" b="0" i="0" u="none" strike="noStrike" cap="none" normalizeH="0" baseline="0" dirty="0" smtClean="0">
                          <a:ln>
                            <a:noFill/>
                          </a:ln>
                          <a:solidFill>
                            <a:schemeClr val="tx1"/>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err="1" smtClean="0">
                          <a:ln>
                            <a:noFill/>
                          </a:ln>
                          <a:solidFill>
                            <a:schemeClr val="tx1"/>
                          </a:solidFill>
                          <a:effectLst/>
                          <a:latin typeface="Calibri" pitchFamily="34" charset="0"/>
                        </a:rPr>
                        <a:t>Crops</a:t>
                      </a: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722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GTAP-BIO model (</a:t>
                      </a:r>
                      <a:r>
                        <a:rPr kumimoji="0" lang="fr-FR" sz="1400" b="0" i="0" u="none" strike="noStrike" cap="none" normalizeH="0" baseline="0" dirty="0" err="1" smtClean="0">
                          <a:ln>
                            <a:noFill/>
                          </a:ln>
                          <a:solidFill>
                            <a:schemeClr val="tx1"/>
                          </a:solidFill>
                          <a:effectLst/>
                          <a:latin typeface="Calibri" pitchFamily="34" charset="0"/>
                        </a:rPr>
                        <a:t>Golub</a:t>
                      </a:r>
                      <a:r>
                        <a:rPr kumimoji="0" lang="fr-FR" sz="1400" b="0" i="0" u="none" strike="noStrike" cap="none" normalizeH="0" baseline="0" dirty="0" smtClean="0">
                          <a:ln>
                            <a:noFill/>
                          </a:ln>
                          <a:solidFill>
                            <a:schemeClr val="tx1"/>
                          </a:solidFill>
                          <a:effectLst/>
                          <a:latin typeface="Calibri" pitchFamily="34" charset="0"/>
                        </a:rPr>
                        <a:t> et al, 2007)</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fr-FR" sz="1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361">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GOAL model (Gohin, 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90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OECD-PEM model</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smtClean="0">
                          <a:ln>
                            <a:noFill/>
                          </a:ln>
                          <a:solidFill>
                            <a:schemeClr val="tx1"/>
                          </a:solidFill>
                          <a:effectLst/>
                          <a:latin typeface="Calibri" pitchFamily="34" charset="0"/>
                        </a:rPr>
                        <a:t>(OECD, 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err="1" smtClean="0">
                          <a:ln>
                            <a:noFill/>
                          </a:ln>
                          <a:solidFill>
                            <a:schemeClr val="tx1"/>
                          </a:solidFill>
                          <a:effectLst/>
                          <a:latin typeface="Calibri" pitchFamily="34" charset="0"/>
                        </a:rPr>
                        <a:t>From</a:t>
                      </a:r>
                      <a:r>
                        <a:rPr kumimoji="0" lang="fr-FR" sz="1400" b="0" i="0" u="none" strike="noStrike" cap="none" normalizeH="0" baseline="0" dirty="0" smtClean="0">
                          <a:ln>
                            <a:noFill/>
                          </a:ln>
                          <a:solidFill>
                            <a:schemeClr val="tx1"/>
                          </a:solidFill>
                          <a:effectLst/>
                          <a:latin typeface="Calibri" pitchFamily="34" charset="0"/>
                        </a:rPr>
                        <a:t> 0.05 to 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err="1" smtClean="0">
                          <a:ln>
                            <a:noFill/>
                          </a:ln>
                          <a:solidFill>
                            <a:schemeClr val="tx1"/>
                          </a:solidFill>
                          <a:effectLst/>
                          <a:latin typeface="Calibri" pitchFamily="34" charset="0"/>
                        </a:rPr>
                        <a:t>From</a:t>
                      </a:r>
                      <a:r>
                        <a:rPr kumimoji="0" lang="fr-FR" sz="1400" b="0" i="0" u="none" strike="noStrike" cap="none" normalizeH="0" baseline="0" dirty="0" smtClean="0">
                          <a:ln>
                            <a:noFill/>
                          </a:ln>
                          <a:solidFill>
                            <a:schemeClr val="tx1"/>
                          </a:solidFill>
                          <a:effectLst/>
                          <a:latin typeface="Calibri" pitchFamily="34" charset="0"/>
                        </a:rPr>
                        <a:t> 0.1 to 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fr-FR" sz="1400" b="0" i="0" u="none" strike="noStrike" cap="none" normalizeH="0" baseline="0" dirty="0" err="1" smtClean="0">
                          <a:ln>
                            <a:noFill/>
                          </a:ln>
                          <a:solidFill>
                            <a:schemeClr val="tx1"/>
                          </a:solidFill>
                          <a:effectLst/>
                          <a:latin typeface="Calibri" pitchFamily="34" charset="0"/>
                        </a:rPr>
                        <a:t>From</a:t>
                      </a:r>
                      <a:r>
                        <a:rPr kumimoji="0" lang="fr-FR" sz="1400" b="0" i="0" u="none" strike="noStrike" cap="none" normalizeH="0" baseline="0" dirty="0" smtClean="0">
                          <a:ln>
                            <a:noFill/>
                          </a:ln>
                          <a:solidFill>
                            <a:schemeClr val="tx1"/>
                          </a:solidFill>
                          <a:effectLst/>
                          <a:latin typeface="Calibri" pitchFamily="34" charset="0"/>
                        </a:rPr>
                        <a:t> 0.2 to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Espace réservé du numéro de diapositive 5"/>
          <p:cNvSpPr>
            <a:spLocks noGrp="1"/>
          </p:cNvSpPr>
          <p:nvPr>
            <p:ph type="sldNum" sz="quarter" idx="12"/>
          </p:nvPr>
        </p:nvSpPr>
        <p:spPr/>
        <p:txBody>
          <a:bodyPr/>
          <a:lstStyle/>
          <a:p>
            <a:pPr>
              <a:defRPr/>
            </a:pPr>
            <a:fld id="{A8E85838-D0A0-4BA7-B3BD-B6810F930F90}" type="slidenum">
              <a:rPr lang="fr-FR" smtClean="0"/>
              <a:pPr>
                <a:defRPr/>
              </a:pPr>
              <a:t>15</a:t>
            </a:fld>
            <a:endParaRPr lang="fr-FR"/>
          </a:p>
        </p:txBody>
      </p:sp>
      <p:sp>
        <p:nvSpPr>
          <p:cNvPr id="8" name="Rectangle 7"/>
          <p:cNvSpPr/>
          <p:nvPr/>
        </p:nvSpPr>
        <p:spPr>
          <a:xfrm>
            <a:off x="142844" y="6407371"/>
            <a:ext cx="1835759" cy="307777"/>
          </a:xfrm>
          <a:prstGeom prst="rect">
            <a:avLst/>
          </a:prstGeom>
        </p:spPr>
        <p:txBody>
          <a:bodyPr wrap="none">
            <a:spAutoFit/>
          </a:bodyPr>
          <a:lstStyle/>
          <a:p>
            <a:r>
              <a:rPr lang="fr-FR" sz="1400" i="1" dirty="0"/>
              <a:t>2</a:t>
            </a:r>
            <a:r>
              <a:rPr lang="fr-FR" sz="1400" i="1" dirty="0" smtClean="0"/>
              <a:t> – Land substitution</a:t>
            </a:r>
            <a:endParaRPr lang="fr-FR" sz="1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err="1" smtClean="0"/>
              <a:t>Variability</a:t>
            </a:r>
            <a:r>
              <a:rPr lang="fr-FR" dirty="0" smtClean="0"/>
              <a:t> </a:t>
            </a:r>
            <a:r>
              <a:rPr lang="fr-FR" dirty="0" err="1" smtClean="0"/>
              <a:t>among</a:t>
            </a:r>
            <a:r>
              <a:rPr lang="fr-FR" dirty="0" smtClean="0"/>
              <a:t> </a:t>
            </a:r>
            <a:r>
              <a:rPr lang="fr-FR" dirty="0" err="1" smtClean="0"/>
              <a:t>elasticity</a:t>
            </a:r>
            <a:r>
              <a:rPr lang="fr-FR" dirty="0" smtClean="0"/>
              <a:t> </a:t>
            </a:r>
            <a:r>
              <a:rPr lang="fr-FR" dirty="0" err="1" smtClean="0"/>
              <a:t>estimates</a:t>
            </a:r>
            <a:r>
              <a:rPr lang="fr-FR" dirty="0" smtClean="0"/>
              <a:t>: EU</a:t>
            </a:r>
            <a:endParaRPr lang="fr-FR" dirty="0"/>
          </a:p>
        </p:txBody>
      </p:sp>
      <p:sp>
        <p:nvSpPr>
          <p:cNvPr id="2" name="Espace réservé du numéro de diapositive 1"/>
          <p:cNvSpPr>
            <a:spLocks noGrp="1"/>
          </p:cNvSpPr>
          <p:nvPr>
            <p:ph type="sldNum" sz="quarter" idx="12"/>
          </p:nvPr>
        </p:nvSpPr>
        <p:spPr/>
        <p:txBody>
          <a:bodyPr/>
          <a:lstStyle/>
          <a:p>
            <a:pPr>
              <a:defRPr/>
            </a:pPr>
            <a:fld id="{4549486E-93B0-47C3-B517-A034077BD1EA}" type="slidenum">
              <a:rPr lang="fr-FR" smtClean="0"/>
              <a:pPr>
                <a:defRPr/>
              </a:pPr>
              <a:t>16</a:t>
            </a:fld>
            <a:endParaRPr lang="fr-FR"/>
          </a:p>
        </p:txBody>
      </p:sp>
      <p:sp>
        <p:nvSpPr>
          <p:cNvPr id="8" name="ZoneTexte 7"/>
          <p:cNvSpPr txBox="1"/>
          <p:nvPr/>
        </p:nvSpPr>
        <p:spPr>
          <a:xfrm>
            <a:off x="6818082" y="6429396"/>
            <a:ext cx="2084225" cy="307777"/>
          </a:xfrm>
          <a:prstGeom prst="rect">
            <a:avLst/>
          </a:prstGeom>
          <a:noFill/>
        </p:spPr>
        <p:txBody>
          <a:bodyPr wrap="none" rtlCol="0">
            <a:spAutoFit/>
          </a:bodyPr>
          <a:lstStyle/>
          <a:p>
            <a:r>
              <a:rPr lang="fr-FR" sz="1400" dirty="0" smtClean="0"/>
              <a:t>Source: </a:t>
            </a:r>
            <a:r>
              <a:rPr lang="fr-FR" sz="1400" dirty="0" err="1" smtClean="0"/>
              <a:t>Salhofer</a:t>
            </a:r>
            <a:r>
              <a:rPr lang="fr-FR" sz="1400" dirty="0" smtClean="0"/>
              <a:t> (2000)</a:t>
            </a:r>
            <a:endParaRPr lang="fr-FR" sz="1400" dirty="0"/>
          </a:p>
        </p:txBody>
      </p:sp>
      <p:pic>
        <p:nvPicPr>
          <p:cNvPr id="70658" name="Picture 2"/>
          <p:cNvPicPr>
            <a:picLocks noGrp="1" noChangeAspect="1" noChangeArrowheads="1"/>
          </p:cNvPicPr>
          <p:nvPr>
            <p:ph idx="1"/>
          </p:nvPr>
        </p:nvPicPr>
        <p:blipFill>
          <a:blip r:embed="rId3" cstate="print"/>
          <a:srcRect/>
          <a:stretch>
            <a:fillRect/>
          </a:stretch>
        </p:blipFill>
        <p:spPr bwMode="auto">
          <a:xfrm>
            <a:off x="1002474" y="1600200"/>
            <a:ext cx="6855674" cy="4900634"/>
          </a:xfrm>
          <a:prstGeom prst="rect">
            <a:avLst/>
          </a:prstGeom>
          <a:noFill/>
          <a:ln w="9525">
            <a:noFill/>
            <a:miter lim="800000"/>
            <a:headEnd/>
            <a:tailEnd/>
          </a:ln>
          <a:effectLst/>
        </p:spPr>
      </p:pic>
      <p:sp>
        <p:nvSpPr>
          <p:cNvPr id="6" name="Rectangle 5"/>
          <p:cNvSpPr/>
          <p:nvPr/>
        </p:nvSpPr>
        <p:spPr>
          <a:xfrm>
            <a:off x="142844" y="6407371"/>
            <a:ext cx="1835759" cy="307777"/>
          </a:xfrm>
          <a:prstGeom prst="rect">
            <a:avLst/>
          </a:prstGeom>
        </p:spPr>
        <p:txBody>
          <a:bodyPr wrap="none">
            <a:spAutoFit/>
          </a:bodyPr>
          <a:lstStyle/>
          <a:p>
            <a:r>
              <a:rPr lang="fr-FR" sz="1400" i="1" dirty="0"/>
              <a:t>2</a:t>
            </a:r>
            <a:r>
              <a:rPr lang="fr-FR" sz="1400" i="1" dirty="0" smtClean="0"/>
              <a:t> – Land substitution</a:t>
            </a:r>
            <a:endParaRPr lang="fr-FR" sz="1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en-US" smtClean="0"/>
              <a:t>Land elasticities chosen per region</a:t>
            </a:r>
            <a:endParaRPr lang="fr-FR" smtClean="0"/>
          </a:p>
        </p:txBody>
      </p:sp>
      <p:sp>
        <p:nvSpPr>
          <p:cNvPr id="4" name="Espace réservé du numéro de diapositive 3"/>
          <p:cNvSpPr>
            <a:spLocks noGrp="1"/>
          </p:cNvSpPr>
          <p:nvPr>
            <p:ph type="sldNum" sz="quarter" idx="12"/>
          </p:nvPr>
        </p:nvSpPr>
        <p:spPr/>
        <p:txBody>
          <a:bodyPr/>
          <a:lstStyle/>
          <a:p>
            <a:pPr>
              <a:defRPr/>
            </a:pPr>
            <a:fld id="{CD528BDB-97B2-418F-9439-20F85EE4EF98}" type="slidenum">
              <a:rPr lang="fr-FR" smtClean="0"/>
              <a:pPr>
                <a:defRPr/>
              </a:pPr>
              <a:t>17</a:t>
            </a:fld>
            <a:endParaRPr lang="fr-FR"/>
          </a:p>
        </p:txBody>
      </p:sp>
      <p:sp>
        <p:nvSpPr>
          <p:cNvPr id="5" name="Rectangle 4"/>
          <p:cNvSpPr/>
          <p:nvPr/>
        </p:nvSpPr>
        <p:spPr>
          <a:xfrm>
            <a:off x="142844" y="6407371"/>
            <a:ext cx="1835759" cy="307777"/>
          </a:xfrm>
          <a:prstGeom prst="rect">
            <a:avLst/>
          </a:prstGeom>
        </p:spPr>
        <p:txBody>
          <a:bodyPr wrap="none">
            <a:spAutoFit/>
          </a:bodyPr>
          <a:lstStyle/>
          <a:p>
            <a:r>
              <a:rPr lang="fr-FR" sz="1400" i="1" dirty="0"/>
              <a:t>2</a:t>
            </a:r>
            <a:r>
              <a:rPr lang="fr-FR" sz="1400" i="1" dirty="0" smtClean="0"/>
              <a:t> – Land substitution</a:t>
            </a:r>
            <a:endParaRPr lang="fr-FR" sz="1400" i="1" dirty="0"/>
          </a:p>
        </p:txBody>
      </p:sp>
      <p:graphicFrame>
        <p:nvGraphicFramePr>
          <p:cNvPr id="10" name="Espace réservé du contenu 9"/>
          <p:cNvGraphicFramePr>
            <a:graphicFrameLocks noGrp="1"/>
          </p:cNvGraphicFramePr>
          <p:nvPr>
            <p:ph idx="1"/>
          </p:nvPr>
        </p:nvGraphicFramePr>
        <p:xfrm>
          <a:off x="857224" y="1433866"/>
          <a:ext cx="7429551" cy="4709778"/>
        </p:xfrm>
        <a:graphic>
          <a:graphicData uri="http://schemas.openxmlformats.org/drawingml/2006/table">
            <a:tbl>
              <a:tblPr/>
              <a:tblGrid>
                <a:gridCol w="1035117"/>
                <a:gridCol w="845345"/>
                <a:gridCol w="845345"/>
                <a:gridCol w="845345"/>
                <a:gridCol w="845345"/>
                <a:gridCol w="3013054"/>
              </a:tblGrid>
              <a:tr h="310535">
                <a:tc>
                  <a:txBody>
                    <a:bodyPr/>
                    <a:lstStyle/>
                    <a:p>
                      <a:endParaRPr lang="fr-FR" sz="1500">
                        <a:latin typeface="Calibri"/>
                        <a:ea typeface="Times New Roman"/>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σ</a:t>
                      </a:r>
                      <a:r>
                        <a:rPr lang="fr-FR" sz="1400" baseline="-25000">
                          <a:latin typeface="Calibri"/>
                          <a:ea typeface="Calibri"/>
                          <a:cs typeface="Times New Roman"/>
                        </a:rPr>
                        <a:t>TEZ</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σ</a:t>
                      </a:r>
                      <a:r>
                        <a:rPr lang="fr-FR" sz="1400" baseline="-25000">
                          <a:latin typeface="Calibri"/>
                          <a:ea typeface="Calibri"/>
                          <a:cs typeface="Times New Roman"/>
                        </a:rPr>
                        <a:t>TEZH</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σ</a:t>
                      </a:r>
                      <a:r>
                        <a:rPr lang="fr-FR" sz="1400" baseline="-25000">
                          <a:latin typeface="Calibri"/>
                          <a:ea typeface="Calibri"/>
                          <a:cs typeface="Times New Roman"/>
                        </a:rPr>
                        <a:t>TEZM</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σ</a:t>
                      </a:r>
                      <a:r>
                        <a:rPr lang="fr-FR" sz="1400" baseline="-25000">
                          <a:latin typeface="Calibri"/>
                          <a:ea typeface="Calibri"/>
                          <a:cs typeface="Times New Roman"/>
                        </a:rPr>
                        <a:t>TEZL</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Times New Roman"/>
                        </a:rPr>
                        <a:t>Source</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79">
                <a:tc>
                  <a:txBody>
                    <a:bodyPr/>
                    <a:lstStyle/>
                    <a:p>
                      <a:pPr>
                        <a:lnSpc>
                          <a:spcPct val="115000"/>
                        </a:lnSpc>
                        <a:spcAft>
                          <a:spcPts val="1000"/>
                        </a:spcAft>
                      </a:pPr>
                      <a:r>
                        <a:rPr lang="fr-FR" sz="1400">
                          <a:latin typeface="Calibri"/>
                          <a:ea typeface="Calibri"/>
                          <a:cs typeface="Times New Roman"/>
                        </a:rPr>
                        <a:t>Oceania</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fr-FR" sz="1400">
                          <a:latin typeface="Calibri"/>
                          <a:ea typeface="Calibri"/>
                          <a:cs typeface="Times New Roman"/>
                        </a:rPr>
                        <a:t>0.35</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fr-FR" sz="1400">
                          <a:latin typeface="Calibri"/>
                          <a:ea typeface="Calibri"/>
                          <a:cs typeface="Times New Roman"/>
                        </a:rPr>
                        <a:t>0.17</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fr-FR" sz="1400">
                          <a:latin typeface="Calibri"/>
                          <a:ea typeface="Calibri"/>
                          <a:cs typeface="Times New Roman"/>
                        </a:rPr>
                        <a:t>OECD</a:t>
                      </a:r>
                      <a:endParaRPr lang="fr-FR" sz="1500">
                        <a:latin typeface="Calibri"/>
                        <a:ea typeface="Calibri"/>
                        <a:cs typeface="Times New Roman"/>
                      </a:endParaRPr>
                    </a:p>
                  </a:txBody>
                  <a:tcPr marL="93161" marR="93161" marT="0" marB="0">
                    <a:lnL>
                      <a:noFill/>
                    </a:lnL>
                    <a:lnR>
                      <a:noFill/>
                    </a:lnR>
                    <a:lnT w="12700" cap="flat" cmpd="sng" algn="ctr">
                      <a:solidFill>
                        <a:srgbClr val="000000"/>
                      </a:solidFill>
                      <a:prstDash val="solid"/>
                      <a:round/>
                      <a:headEnd type="none" w="med" len="med"/>
                      <a:tailEnd type="none" w="med" len="med"/>
                    </a:lnT>
                    <a:lnB>
                      <a:noFill/>
                    </a:lnB>
                  </a:tcPr>
                </a:tc>
              </a:tr>
              <a:tr h="258779">
                <a:tc>
                  <a:txBody>
                    <a:bodyPr/>
                    <a:lstStyle/>
                    <a:p>
                      <a:pPr>
                        <a:lnSpc>
                          <a:spcPct val="115000"/>
                        </a:lnSpc>
                        <a:spcAft>
                          <a:spcPts val="1000"/>
                        </a:spcAft>
                      </a:pPr>
                      <a:r>
                        <a:rPr lang="fr-FR" sz="1400">
                          <a:latin typeface="Calibri"/>
                          <a:ea typeface="Calibri"/>
                          <a:cs typeface="Times New Roman"/>
                        </a:rPr>
                        <a:t>China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en-US" sz="1400" i="1">
                          <a:latin typeface="Calibri"/>
                          <a:ea typeface="Calibri"/>
                          <a:cs typeface="Times New Roman"/>
                        </a:rPr>
                        <a:t>Set similar to RoOECD (inc. Korea)</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en-US" sz="1400">
                          <a:latin typeface="Calibri"/>
                          <a:ea typeface="Calibri"/>
                          <a:cs typeface="Times New Roman"/>
                        </a:rPr>
                        <a:t>RoOECD</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en-US" sz="1400">
                          <a:latin typeface="Calibri"/>
                          <a:ea typeface="Calibri"/>
                          <a:cs typeface="Times New Roman"/>
                        </a:rPr>
                        <a:t>OECD (Japan)</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en-US" sz="1400">
                          <a:latin typeface="Calibri"/>
                          <a:ea typeface="Calibri"/>
                          <a:cs typeface="Times New Roman"/>
                        </a:rPr>
                        <a:t>RoAsia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en-US"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en-US" sz="1400" i="1">
                          <a:latin typeface="Calibri"/>
                          <a:ea typeface="Calibri"/>
                          <a:cs typeface="Times New Roman"/>
                        </a:rPr>
                        <a:t>Set similar to RoOECD (inc. </a:t>
                      </a:r>
                      <a:r>
                        <a:rPr lang="fr-FR" sz="1400" i="1">
                          <a:latin typeface="Calibri"/>
                          <a:ea typeface="Calibri"/>
                          <a:cs typeface="Times New Roman"/>
                        </a:rPr>
                        <a:t>Korea)</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Indonesia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Mexico</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SouthAsia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Mexico</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Canada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0.58</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0.14</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a:latin typeface="Calibri"/>
                          <a:ea typeface="Calibri"/>
                          <a:cs typeface="Times New Roman"/>
                        </a:rPr>
                        <a:t>OECD</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USA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a:latin typeface="Calibri"/>
                          <a:ea typeface="Calibri"/>
                          <a:cs typeface="Times New Roman"/>
                        </a:rPr>
                        <a:t>OECD</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Mexico</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a:latin typeface="Calibri"/>
                          <a:ea typeface="Calibri"/>
                          <a:cs typeface="Times New Roman"/>
                        </a:rPr>
                        <a:t>OECD</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EU27</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0.23</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a:latin typeface="Calibri"/>
                          <a:ea typeface="Calibri"/>
                          <a:cs typeface="Times New Roman"/>
                        </a:rPr>
                        <a:t>OECD (EU15)</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LACExp</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Mexico</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LACImp</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Mexico</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Brazil</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0.59</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0.30</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Mexico</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EEurCIS</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0.23</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0.22</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0.21</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EU27</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MENA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0.24</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a:latin typeface="Calibri"/>
                          <a:ea typeface="Calibri"/>
                          <a:cs typeface="Times New Roman"/>
                        </a:rPr>
                        <a:t>OECD (Turkey)</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RoAfrica</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0.35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0.24</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a:noFill/>
                    </a:lnB>
                  </a:tcPr>
                </a:tc>
                <a:tc>
                  <a:txBody>
                    <a:bodyPr/>
                    <a:lstStyle/>
                    <a:p>
                      <a:pPr>
                        <a:lnSpc>
                          <a:spcPct val="115000"/>
                        </a:lnSpc>
                        <a:spcAft>
                          <a:spcPts val="1000"/>
                        </a:spcAft>
                      </a:pPr>
                      <a:r>
                        <a:rPr lang="fr-FR" sz="1400" i="1">
                          <a:latin typeface="Calibri"/>
                          <a:ea typeface="Calibri"/>
                          <a:cs typeface="Times New Roman"/>
                        </a:rPr>
                        <a:t>Set similar to MENA</a:t>
                      </a:r>
                      <a:endParaRPr lang="fr-FR" sz="1500">
                        <a:latin typeface="Calibri"/>
                        <a:ea typeface="Calibri"/>
                        <a:cs typeface="Times New Roman"/>
                      </a:endParaRPr>
                    </a:p>
                  </a:txBody>
                  <a:tcPr marL="93161" marR="93161" marT="0" marB="0">
                    <a:lnL>
                      <a:noFill/>
                    </a:lnL>
                    <a:lnR>
                      <a:noFill/>
                    </a:lnR>
                    <a:lnT>
                      <a:noFill/>
                    </a:lnT>
                    <a:lnB>
                      <a:noFill/>
                    </a:lnB>
                  </a:tcPr>
                </a:tc>
              </a:tr>
              <a:tr h="258779">
                <a:tc>
                  <a:txBody>
                    <a:bodyPr/>
                    <a:lstStyle/>
                    <a:p>
                      <a:pPr>
                        <a:lnSpc>
                          <a:spcPct val="115000"/>
                        </a:lnSpc>
                        <a:spcAft>
                          <a:spcPts val="1000"/>
                        </a:spcAft>
                      </a:pPr>
                      <a:r>
                        <a:rPr lang="fr-FR" sz="1400">
                          <a:latin typeface="Calibri"/>
                          <a:ea typeface="Calibri"/>
                          <a:cs typeface="Times New Roman"/>
                        </a:rPr>
                        <a:t>SAF</a:t>
                      </a:r>
                      <a:endParaRPr lang="fr-FR" sz="150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0.35</a:t>
                      </a:r>
                      <a:endParaRPr lang="fr-FR" sz="150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0.24</a:t>
                      </a:r>
                      <a:endParaRPr lang="fr-FR" sz="150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0.15</a:t>
                      </a:r>
                      <a:endParaRPr lang="fr-FR" sz="150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latin typeface="Calibri"/>
                          <a:ea typeface="Calibri"/>
                          <a:cs typeface="Times New Roman"/>
                        </a:rPr>
                        <a:t>0.05</a:t>
                      </a:r>
                      <a:endParaRPr lang="fr-FR" sz="150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i="1" dirty="0">
                          <a:latin typeface="Calibri"/>
                          <a:ea typeface="Calibri"/>
                          <a:cs typeface="Times New Roman"/>
                        </a:rPr>
                        <a:t>Set </a:t>
                      </a:r>
                      <a:r>
                        <a:rPr lang="fr-FR" sz="1400" i="1" dirty="0" err="1">
                          <a:latin typeface="Calibri"/>
                          <a:ea typeface="Calibri"/>
                          <a:cs typeface="Times New Roman"/>
                        </a:rPr>
                        <a:t>similar</a:t>
                      </a:r>
                      <a:r>
                        <a:rPr lang="fr-FR" sz="1400" i="1" dirty="0">
                          <a:latin typeface="Calibri"/>
                          <a:ea typeface="Calibri"/>
                          <a:cs typeface="Times New Roman"/>
                        </a:rPr>
                        <a:t> to MENA</a:t>
                      </a:r>
                      <a:endParaRPr lang="fr-FR" sz="1500" dirty="0">
                        <a:latin typeface="Calibri"/>
                        <a:ea typeface="Calibri"/>
                        <a:cs typeface="Times New Roman"/>
                      </a:endParaRPr>
                    </a:p>
                  </a:txBody>
                  <a:tcPr marL="93161" marR="9316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16"/>
          <p:cNvSpPr>
            <a:spLocks noGrp="1" noChangeArrowheads="1"/>
          </p:cNvSpPr>
          <p:nvPr>
            <p:ph type="title"/>
          </p:nvPr>
        </p:nvSpPr>
        <p:spPr/>
        <p:txBody>
          <a:bodyPr/>
          <a:lstStyle/>
          <a:p>
            <a:pPr eaLnBrk="1" hangingPunct="1"/>
            <a:r>
              <a:rPr lang="en-US" sz="4000" dirty="0" smtClean="0"/>
              <a:t>CARB LUC Results – Sugarcane Ethanol</a:t>
            </a:r>
          </a:p>
        </p:txBody>
      </p:sp>
      <p:graphicFrame>
        <p:nvGraphicFramePr>
          <p:cNvPr id="9218" name="Object 1315"/>
          <p:cNvGraphicFramePr>
            <a:graphicFrameLocks noChangeAspect="1"/>
          </p:cNvGraphicFramePr>
          <p:nvPr>
            <p:ph idx="1"/>
          </p:nvPr>
        </p:nvGraphicFramePr>
        <p:xfrm>
          <a:off x="830263" y="1593850"/>
          <a:ext cx="9537700" cy="4408488"/>
        </p:xfrm>
        <a:graphic>
          <a:graphicData uri="http://schemas.openxmlformats.org/presentationml/2006/ole">
            <p:oleObj spid="_x0000_s59394" name="Document" r:id="rId4" imgW="6418213" imgH="2967192" progId="Word.Document.8">
              <p:embed/>
            </p:oleObj>
          </a:graphicData>
        </a:graphic>
      </p:graphicFrame>
      <p:sp>
        <p:nvSpPr>
          <p:cNvPr id="4" name="Rectangle 3"/>
          <p:cNvSpPr/>
          <p:nvPr/>
        </p:nvSpPr>
        <p:spPr>
          <a:xfrm>
            <a:off x="142844" y="6407371"/>
            <a:ext cx="1835759" cy="307777"/>
          </a:xfrm>
          <a:prstGeom prst="rect">
            <a:avLst/>
          </a:prstGeom>
        </p:spPr>
        <p:txBody>
          <a:bodyPr wrap="none">
            <a:spAutoFit/>
          </a:bodyPr>
          <a:lstStyle/>
          <a:p>
            <a:r>
              <a:rPr lang="fr-FR" sz="1400" i="1" dirty="0"/>
              <a:t>2</a:t>
            </a:r>
            <a:r>
              <a:rPr lang="fr-FR" sz="1400" i="1" dirty="0" smtClean="0"/>
              <a:t> – Land substitution</a:t>
            </a:r>
            <a:endParaRPr lang="fr-FR" sz="1400" i="1" dirty="0"/>
          </a:p>
        </p:txBody>
      </p:sp>
      <p:sp>
        <p:nvSpPr>
          <p:cNvPr id="5" name="ZoneTexte 4"/>
          <p:cNvSpPr txBox="1"/>
          <p:nvPr/>
        </p:nvSpPr>
        <p:spPr>
          <a:xfrm>
            <a:off x="6176974" y="5652331"/>
            <a:ext cx="1609736" cy="276999"/>
          </a:xfrm>
          <a:prstGeom prst="rect">
            <a:avLst/>
          </a:prstGeom>
          <a:noFill/>
        </p:spPr>
        <p:txBody>
          <a:bodyPr wrap="none" rtlCol="0">
            <a:spAutoFit/>
          </a:bodyPr>
          <a:lstStyle/>
          <a:p>
            <a:r>
              <a:rPr lang="fr-FR" sz="1200" dirty="0" smtClean="0"/>
              <a:t>Source: CARB, 2009</a:t>
            </a:r>
            <a:endParaRPr lang="fr-FR"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04800" y="1905000"/>
            <a:ext cx="4114800" cy="4114800"/>
          </a:xfrm>
          <a:prstGeom prst="rect">
            <a:avLst/>
          </a:prstGeom>
          <a:solidFill>
            <a:srgbClr val="FFFFFF"/>
          </a:solidFill>
          <a:ln w="12700">
            <a:no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fr-FR" sz="1100" dirty="0">
              <a:solidFill>
                <a:schemeClr val="tx1"/>
              </a:solidFill>
            </a:endParaRPr>
          </a:p>
        </p:txBody>
      </p:sp>
      <p:sp>
        <p:nvSpPr>
          <p:cNvPr id="1028" name="Titre 1"/>
          <p:cNvSpPr>
            <a:spLocks noGrp="1"/>
          </p:cNvSpPr>
          <p:nvPr>
            <p:ph type="title"/>
          </p:nvPr>
        </p:nvSpPr>
        <p:spPr/>
        <p:txBody>
          <a:bodyPr rtlCol="0">
            <a:normAutofit/>
          </a:bodyPr>
          <a:lstStyle/>
          <a:p>
            <a:pPr fontAlgn="auto">
              <a:spcAft>
                <a:spcPts val="0"/>
              </a:spcAft>
              <a:defRPr/>
            </a:pPr>
            <a:r>
              <a:rPr lang="fr-FR" dirty="0" err="1" smtClean="0"/>
              <a:t>Approach</a:t>
            </a:r>
            <a:r>
              <a:rPr lang="fr-FR" dirty="0" smtClean="0"/>
              <a:t> for land expansion</a:t>
            </a:r>
            <a:endParaRPr lang="fr-FR" sz="4000" dirty="0" smtClean="0"/>
          </a:p>
        </p:txBody>
      </p:sp>
      <p:sp>
        <p:nvSpPr>
          <p:cNvPr id="1029" name="Espace réservé du contenu 3"/>
          <p:cNvSpPr>
            <a:spLocks noGrp="1"/>
          </p:cNvSpPr>
          <p:nvPr>
            <p:ph sz="half" idx="1"/>
          </p:nvPr>
        </p:nvSpPr>
        <p:spPr/>
        <p:txBody>
          <a:bodyPr/>
          <a:lstStyle/>
          <a:p>
            <a:r>
              <a:rPr lang="fr-FR" sz="2800" dirty="0" smtClean="0"/>
              <a:t>Land </a:t>
            </a:r>
            <a:r>
              <a:rPr lang="fr-FR" sz="2800" dirty="0" err="1" smtClean="0"/>
              <a:t>supply</a:t>
            </a:r>
            <a:r>
              <a:rPr lang="fr-FR" sz="2800" dirty="0" smtClean="0"/>
              <a:t>:</a:t>
            </a:r>
          </a:p>
        </p:txBody>
      </p:sp>
      <p:sp>
        <p:nvSpPr>
          <p:cNvPr id="26" name="Espace réservé du contenu 25"/>
          <p:cNvSpPr>
            <a:spLocks noGrp="1"/>
          </p:cNvSpPr>
          <p:nvPr>
            <p:ph sz="half" idx="2"/>
          </p:nvPr>
        </p:nvSpPr>
        <p:spPr>
          <a:xfrm>
            <a:off x="4648200" y="1643050"/>
            <a:ext cx="4038600" cy="4525963"/>
          </a:xfrm>
        </p:spPr>
        <p:txBody>
          <a:bodyPr/>
          <a:lstStyle/>
          <a:p>
            <a:r>
              <a:rPr lang="fr-FR" sz="2000" dirty="0" err="1" smtClean="0"/>
              <a:t>Several</a:t>
            </a:r>
            <a:r>
              <a:rPr lang="fr-FR" sz="2000" dirty="0" smtClean="0"/>
              <a:t> questions</a:t>
            </a:r>
          </a:p>
          <a:p>
            <a:pPr lvl="1"/>
            <a:r>
              <a:rPr lang="fr-FR" sz="1600" dirty="0" err="1" smtClean="0"/>
              <a:t>What</a:t>
            </a:r>
            <a:r>
              <a:rPr lang="fr-FR" sz="1600" dirty="0" smtClean="0"/>
              <a:t> </a:t>
            </a:r>
            <a:r>
              <a:rPr lang="fr-FR" sz="1600" dirty="0" err="1" smtClean="0"/>
              <a:t>is</a:t>
            </a:r>
            <a:r>
              <a:rPr lang="fr-FR" sz="1600" dirty="0" smtClean="0"/>
              <a:t> the land </a:t>
            </a:r>
            <a:r>
              <a:rPr lang="fr-FR" sz="1600" dirty="0" err="1" smtClean="0"/>
              <a:t>available</a:t>
            </a:r>
            <a:r>
              <a:rPr lang="fr-FR" sz="1600" dirty="0" smtClean="0"/>
              <a:t>?</a:t>
            </a:r>
          </a:p>
          <a:p>
            <a:pPr lvl="1"/>
            <a:r>
              <a:rPr lang="fr-FR" sz="1600" dirty="0" err="1" smtClean="0"/>
              <a:t>What</a:t>
            </a:r>
            <a:r>
              <a:rPr lang="fr-FR" sz="1600" dirty="0" smtClean="0"/>
              <a:t> </a:t>
            </a:r>
            <a:r>
              <a:rPr lang="fr-FR" sz="1600" dirty="0" err="1" smtClean="0"/>
              <a:t>is</a:t>
            </a:r>
            <a:r>
              <a:rPr lang="fr-FR" sz="1600" dirty="0" smtClean="0"/>
              <a:t> the </a:t>
            </a:r>
            <a:r>
              <a:rPr lang="fr-FR" sz="1600" dirty="0" err="1" smtClean="0"/>
              <a:t>associated</a:t>
            </a:r>
            <a:r>
              <a:rPr lang="fr-FR" sz="1600" dirty="0" smtClean="0"/>
              <a:t> </a:t>
            </a:r>
            <a:r>
              <a:rPr lang="fr-FR" sz="1600" dirty="0" err="1" smtClean="0"/>
              <a:t>productivity</a:t>
            </a:r>
            <a:r>
              <a:rPr lang="fr-FR" sz="1600" dirty="0" smtClean="0"/>
              <a:t> ?</a:t>
            </a:r>
          </a:p>
          <a:p>
            <a:pPr lvl="1"/>
            <a:r>
              <a:rPr lang="fr-FR" sz="1600" dirty="0" smtClean="0"/>
              <a:t>How </a:t>
            </a:r>
            <a:r>
              <a:rPr lang="fr-FR" sz="1600" dirty="0" err="1" smtClean="0"/>
              <a:t>much</a:t>
            </a:r>
            <a:r>
              <a:rPr lang="fr-FR" sz="1600" dirty="0" smtClean="0"/>
              <a:t> </a:t>
            </a:r>
            <a:r>
              <a:rPr lang="fr-FR" sz="1600" dirty="0" err="1" smtClean="0"/>
              <a:t>can</a:t>
            </a:r>
            <a:r>
              <a:rPr lang="fr-FR" sz="1600" dirty="0" smtClean="0"/>
              <a:t> land </a:t>
            </a:r>
            <a:r>
              <a:rPr lang="fr-FR" sz="1600" dirty="0" err="1" smtClean="0"/>
              <a:t>expand</a:t>
            </a:r>
            <a:r>
              <a:rPr lang="fr-FR" sz="1600" dirty="0" smtClean="0"/>
              <a:t>?</a:t>
            </a:r>
          </a:p>
          <a:p>
            <a:pPr lvl="1"/>
            <a:r>
              <a:rPr lang="fr-FR" sz="1600" dirty="0" err="1" smtClean="0"/>
              <a:t>Where</a:t>
            </a:r>
            <a:r>
              <a:rPr lang="fr-FR" sz="1600" dirty="0" smtClean="0"/>
              <a:t> do land </a:t>
            </a:r>
            <a:r>
              <a:rPr lang="fr-FR" sz="1600" dirty="0" err="1" smtClean="0"/>
              <a:t>expand</a:t>
            </a:r>
            <a:r>
              <a:rPr lang="fr-FR" sz="1600" dirty="0" smtClean="0"/>
              <a:t> ?</a:t>
            </a:r>
          </a:p>
          <a:p>
            <a:endParaRPr lang="fr-FR" sz="2000" dirty="0" smtClean="0"/>
          </a:p>
          <a:p>
            <a:r>
              <a:rPr lang="fr-FR" sz="2000" dirty="0" smtClean="0"/>
              <a:t>Land expansion of </a:t>
            </a:r>
            <a:r>
              <a:rPr lang="fr-FR" sz="2000" dirty="0" err="1" smtClean="0"/>
              <a:t>managed</a:t>
            </a:r>
            <a:r>
              <a:rPr lang="fr-FR" sz="2000" dirty="0" smtClean="0"/>
              <a:t> land:</a:t>
            </a:r>
          </a:p>
          <a:p>
            <a:pPr lvl="1"/>
            <a:r>
              <a:rPr lang="fr-FR" sz="1600" dirty="0" err="1" smtClean="0"/>
              <a:t>elasticity</a:t>
            </a:r>
            <a:r>
              <a:rPr lang="fr-FR" sz="1600" dirty="0" smtClean="0"/>
              <a:t>  </a:t>
            </a:r>
          </a:p>
          <a:p>
            <a:pPr lvl="1"/>
            <a:r>
              <a:rPr lang="fr-FR" sz="1600" dirty="0" err="1" smtClean="0"/>
              <a:t>asymptotic</a:t>
            </a:r>
            <a:r>
              <a:rPr lang="fr-FR" sz="1600" dirty="0" smtClean="0"/>
              <a:t> position</a:t>
            </a:r>
          </a:p>
          <a:p>
            <a:pPr lvl="1">
              <a:buNone/>
            </a:pPr>
            <a:r>
              <a:rPr lang="fr-FR" sz="1600" dirty="0" smtClean="0"/>
              <a:t>are the </a:t>
            </a:r>
            <a:r>
              <a:rPr lang="fr-FR" sz="1600" dirty="0" err="1" smtClean="0"/>
              <a:t>two</a:t>
            </a:r>
            <a:r>
              <a:rPr lang="fr-FR" sz="1600" dirty="0" smtClean="0"/>
              <a:t> important </a:t>
            </a:r>
            <a:r>
              <a:rPr lang="fr-FR" sz="1600" dirty="0" err="1" smtClean="0"/>
              <a:t>parameters</a:t>
            </a:r>
            <a:endParaRPr lang="fr-FR" sz="1600" dirty="0" smtClean="0"/>
          </a:p>
          <a:p>
            <a:endParaRPr lang="fr-FR" sz="2000" dirty="0" smtClean="0"/>
          </a:p>
          <a:p>
            <a:r>
              <a:rPr lang="fr-FR" sz="2000" dirty="0" smtClean="0"/>
              <a:t>Marginal </a:t>
            </a:r>
            <a:r>
              <a:rPr lang="fr-FR" sz="2000" dirty="0" err="1" smtClean="0"/>
              <a:t>yield</a:t>
            </a:r>
            <a:r>
              <a:rPr lang="fr-FR" sz="2000" dirty="0" smtClean="0"/>
              <a:t> </a:t>
            </a:r>
            <a:r>
              <a:rPr lang="fr-FR" sz="2000" dirty="0" err="1" smtClean="0"/>
              <a:t>determines</a:t>
            </a:r>
            <a:r>
              <a:rPr lang="fr-FR" sz="2000" dirty="0" smtClean="0"/>
              <a:t> the land </a:t>
            </a:r>
            <a:r>
              <a:rPr lang="fr-FR" sz="2000" dirty="0" err="1" smtClean="0"/>
              <a:t>rent</a:t>
            </a:r>
            <a:r>
              <a:rPr lang="fr-FR" sz="2000" dirty="0" smtClean="0"/>
              <a:t> and production </a:t>
            </a:r>
            <a:r>
              <a:rPr lang="fr-FR" sz="2000" dirty="0" err="1" smtClean="0"/>
              <a:t>possibility</a:t>
            </a:r>
            <a:r>
              <a:rPr lang="fr-FR" sz="2000" dirty="0" smtClean="0"/>
              <a:t> </a:t>
            </a:r>
            <a:r>
              <a:rPr lang="fr-FR" sz="2000" dirty="0" err="1" smtClean="0"/>
              <a:t>increase</a:t>
            </a:r>
            <a:endParaRPr lang="fr-FR" sz="2000" dirty="0"/>
          </a:p>
        </p:txBody>
      </p:sp>
      <p:sp>
        <p:nvSpPr>
          <p:cNvPr id="22" name="Espace réservé du numéro de diapositive 21"/>
          <p:cNvSpPr>
            <a:spLocks noGrp="1"/>
          </p:cNvSpPr>
          <p:nvPr>
            <p:ph type="sldNum" sz="quarter" idx="12"/>
          </p:nvPr>
        </p:nvSpPr>
        <p:spPr/>
        <p:txBody>
          <a:bodyPr/>
          <a:lstStyle/>
          <a:p>
            <a:pPr>
              <a:defRPr/>
            </a:pPr>
            <a:fld id="{4549486E-93B0-47C3-B517-A034077BD1EA}" type="slidenum">
              <a:rPr lang="fr-FR" smtClean="0"/>
              <a:pPr>
                <a:defRPr/>
              </a:pPr>
              <a:t>19</a:t>
            </a:fld>
            <a:endParaRPr lang="fr-FR" dirty="0"/>
          </a:p>
        </p:txBody>
      </p:sp>
      <p:pic>
        <p:nvPicPr>
          <p:cNvPr id="1031" name="Picture 5"/>
          <p:cNvPicPr>
            <a:picLocks noChangeAspect="1" noChangeArrowheads="1"/>
          </p:cNvPicPr>
          <p:nvPr/>
        </p:nvPicPr>
        <p:blipFill>
          <a:blip r:embed="rId4" cstate="print"/>
          <a:srcRect/>
          <a:stretch>
            <a:fillRect/>
          </a:stretch>
        </p:blipFill>
        <p:spPr bwMode="auto">
          <a:xfrm>
            <a:off x="285750" y="2200275"/>
            <a:ext cx="3500438" cy="1800225"/>
          </a:xfrm>
          <a:prstGeom prst="rect">
            <a:avLst/>
          </a:prstGeom>
          <a:noFill/>
          <a:ln w="9525">
            <a:noFill/>
            <a:miter lim="800000"/>
            <a:headEnd/>
            <a:tailEnd/>
          </a:ln>
        </p:spPr>
      </p:pic>
      <p:graphicFrame>
        <p:nvGraphicFramePr>
          <p:cNvPr id="1026" name="Object 4"/>
          <p:cNvGraphicFramePr>
            <a:graphicFrameLocks noGrp="1" noChangeAspect="1"/>
          </p:cNvGraphicFramePr>
          <p:nvPr/>
        </p:nvGraphicFramePr>
        <p:xfrm>
          <a:off x="3751263" y="3143250"/>
          <a:ext cx="576262" cy="490538"/>
        </p:xfrm>
        <a:graphic>
          <a:graphicData uri="http://schemas.openxmlformats.org/presentationml/2006/ole">
            <p:oleObj spid="_x0000_s60418" name="Équation" r:id="rId5" imgW="507960" imgH="431640" progId="Equation.3">
              <p:embed/>
            </p:oleObj>
          </a:graphicData>
        </a:graphic>
      </p:graphicFrame>
      <p:sp>
        <p:nvSpPr>
          <p:cNvPr id="1032" name="Line 6"/>
          <p:cNvSpPr>
            <a:spLocks noChangeShapeType="1"/>
          </p:cNvSpPr>
          <p:nvPr/>
        </p:nvSpPr>
        <p:spPr bwMode="auto">
          <a:xfrm flipV="1">
            <a:off x="1970088" y="3589338"/>
            <a:ext cx="1857375" cy="182562"/>
          </a:xfrm>
          <a:prstGeom prst="line">
            <a:avLst/>
          </a:prstGeom>
          <a:noFill/>
          <a:ln w="9525">
            <a:solidFill>
              <a:schemeClr val="tx1"/>
            </a:solidFill>
            <a:round/>
            <a:headEnd/>
            <a:tailEnd/>
          </a:ln>
        </p:spPr>
        <p:txBody>
          <a:bodyPr/>
          <a:lstStyle/>
          <a:p>
            <a:endParaRPr lang="fr-FR"/>
          </a:p>
        </p:txBody>
      </p:sp>
      <p:sp>
        <p:nvSpPr>
          <p:cNvPr id="1033" name="Line 7"/>
          <p:cNvSpPr>
            <a:spLocks noChangeShapeType="1"/>
          </p:cNvSpPr>
          <p:nvPr/>
        </p:nvSpPr>
        <p:spPr bwMode="auto">
          <a:xfrm>
            <a:off x="692150" y="5440363"/>
            <a:ext cx="3311525" cy="0"/>
          </a:xfrm>
          <a:prstGeom prst="line">
            <a:avLst/>
          </a:prstGeom>
          <a:noFill/>
          <a:ln w="9525">
            <a:solidFill>
              <a:schemeClr val="tx1"/>
            </a:solidFill>
            <a:round/>
            <a:headEnd/>
            <a:tailEnd type="triangle" w="med" len="med"/>
          </a:ln>
        </p:spPr>
        <p:txBody>
          <a:bodyPr/>
          <a:lstStyle/>
          <a:p>
            <a:endParaRPr lang="fr-FR"/>
          </a:p>
        </p:txBody>
      </p:sp>
      <p:sp>
        <p:nvSpPr>
          <p:cNvPr id="1034" name="Line 8"/>
          <p:cNvSpPr>
            <a:spLocks noChangeShapeType="1"/>
          </p:cNvSpPr>
          <p:nvPr/>
        </p:nvSpPr>
        <p:spPr bwMode="auto">
          <a:xfrm flipV="1">
            <a:off x="692150" y="4143375"/>
            <a:ext cx="0" cy="1296988"/>
          </a:xfrm>
          <a:prstGeom prst="line">
            <a:avLst/>
          </a:prstGeom>
          <a:noFill/>
          <a:ln w="9525">
            <a:solidFill>
              <a:schemeClr val="tx1"/>
            </a:solidFill>
            <a:round/>
            <a:headEnd/>
            <a:tailEnd type="triangle" w="med" len="med"/>
          </a:ln>
        </p:spPr>
        <p:txBody>
          <a:bodyPr/>
          <a:lstStyle/>
          <a:p>
            <a:endParaRPr lang="fr-FR"/>
          </a:p>
        </p:txBody>
      </p:sp>
      <p:sp>
        <p:nvSpPr>
          <p:cNvPr id="1035" name="Line 9"/>
          <p:cNvSpPr>
            <a:spLocks noChangeShapeType="1"/>
          </p:cNvSpPr>
          <p:nvPr/>
        </p:nvSpPr>
        <p:spPr bwMode="auto">
          <a:xfrm>
            <a:off x="692150" y="4786322"/>
            <a:ext cx="2232025" cy="0"/>
          </a:xfrm>
          <a:prstGeom prst="line">
            <a:avLst/>
          </a:prstGeom>
          <a:noFill/>
          <a:ln w="9525">
            <a:solidFill>
              <a:schemeClr val="tx1"/>
            </a:solidFill>
            <a:prstDash val="lgDash"/>
            <a:round/>
            <a:headEnd/>
            <a:tailEnd/>
          </a:ln>
        </p:spPr>
        <p:txBody>
          <a:bodyPr/>
          <a:lstStyle/>
          <a:p>
            <a:endParaRPr lang="fr-FR"/>
          </a:p>
        </p:txBody>
      </p:sp>
      <p:sp>
        <p:nvSpPr>
          <p:cNvPr id="1037" name="Text Box 11"/>
          <p:cNvSpPr txBox="1">
            <a:spLocks noChangeArrowheads="1"/>
          </p:cNvSpPr>
          <p:nvPr/>
        </p:nvSpPr>
        <p:spPr bwMode="auto">
          <a:xfrm>
            <a:off x="319088" y="3971925"/>
            <a:ext cx="444500" cy="244475"/>
          </a:xfrm>
          <a:prstGeom prst="rect">
            <a:avLst/>
          </a:prstGeom>
          <a:noFill/>
          <a:ln w="9525">
            <a:noFill/>
            <a:miter lim="800000"/>
            <a:headEnd/>
            <a:tailEnd/>
          </a:ln>
        </p:spPr>
        <p:txBody>
          <a:bodyPr wrap="none">
            <a:spAutoFit/>
          </a:bodyPr>
          <a:lstStyle/>
          <a:p>
            <a:r>
              <a:rPr lang="fr-FR" sz="1000">
                <a:latin typeface="Tahoma" pitchFamily="34" charset="0"/>
              </a:rPr>
              <a:t>yield</a:t>
            </a:r>
          </a:p>
        </p:txBody>
      </p:sp>
      <p:sp>
        <p:nvSpPr>
          <p:cNvPr id="1038" name="Text Box 12"/>
          <p:cNvSpPr txBox="1">
            <a:spLocks noChangeArrowheads="1"/>
          </p:cNvSpPr>
          <p:nvPr/>
        </p:nvSpPr>
        <p:spPr bwMode="auto">
          <a:xfrm>
            <a:off x="2062151" y="4541847"/>
            <a:ext cx="795337" cy="244475"/>
          </a:xfrm>
          <a:prstGeom prst="rect">
            <a:avLst/>
          </a:prstGeom>
          <a:noFill/>
          <a:ln w="9525">
            <a:noFill/>
            <a:miter lim="800000"/>
            <a:headEnd/>
            <a:tailEnd/>
          </a:ln>
        </p:spPr>
        <p:txBody>
          <a:bodyPr wrap="none">
            <a:spAutoFit/>
          </a:bodyPr>
          <a:lstStyle/>
          <a:p>
            <a:r>
              <a:rPr lang="fr-FR" sz="1000" dirty="0" err="1">
                <a:latin typeface="Tahoma" pitchFamily="34" charset="0"/>
              </a:rPr>
              <a:t>Mean</a:t>
            </a:r>
            <a:r>
              <a:rPr lang="fr-FR" sz="1000" dirty="0">
                <a:latin typeface="Tahoma" pitchFamily="34" charset="0"/>
              </a:rPr>
              <a:t> </a:t>
            </a:r>
            <a:r>
              <a:rPr lang="fr-FR" sz="1000" dirty="0" err="1">
                <a:latin typeface="Tahoma" pitchFamily="34" charset="0"/>
              </a:rPr>
              <a:t>yield</a:t>
            </a:r>
            <a:endParaRPr lang="fr-FR" sz="1000" dirty="0">
              <a:latin typeface="Tahoma" pitchFamily="34" charset="0"/>
            </a:endParaRPr>
          </a:p>
        </p:txBody>
      </p:sp>
      <p:sp>
        <p:nvSpPr>
          <p:cNvPr id="1039" name="Text Box 22"/>
          <p:cNvSpPr txBox="1">
            <a:spLocks noChangeArrowheads="1"/>
          </p:cNvSpPr>
          <p:nvPr/>
        </p:nvSpPr>
        <p:spPr bwMode="auto">
          <a:xfrm>
            <a:off x="1997075" y="5486400"/>
            <a:ext cx="982663" cy="304800"/>
          </a:xfrm>
          <a:prstGeom prst="rect">
            <a:avLst/>
          </a:prstGeom>
          <a:noFill/>
          <a:ln w="9525">
            <a:noFill/>
            <a:miter lim="800000"/>
            <a:headEnd/>
            <a:tailEnd/>
          </a:ln>
        </p:spPr>
        <p:txBody>
          <a:bodyPr wrap="none">
            <a:spAutoFit/>
          </a:bodyPr>
          <a:lstStyle/>
          <a:p>
            <a:r>
              <a:rPr lang="fr-FR" sz="1400">
                <a:solidFill>
                  <a:srgbClr val="FF3300"/>
                </a:solidFill>
                <a:latin typeface="Tahoma" pitchFamily="34" charset="0"/>
              </a:rPr>
              <a:t>Initial land</a:t>
            </a:r>
          </a:p>
        </p:txBody>
      </p:sp>
      <p:sp>
        <p:nvSpPr>
          <p:cNvPr id="1040" name="Text Box 23"/>
          <p:cNvSpPr txBox="1">
            <a:spLocks noChangeArrowheads="1"/>
          </p:cNvSpPr>
          <p:nvPr/>
        </p:nvSpPr>
        <p:spPr bwMode="auto">
          <a:xfrm>
            <a:off x="3021013" y="5487988"/>
            <a:ext cx="1336675" cy="304800"/>
          </a:xfrm>
          <a:prstGeom prst="rect">
            <a:avLst/>
          </a:prstGeom>
          <a:noFill/>
          <a:ln w="9525">
            <a:noFill/>
            <a:miter lim="800000"/>
            <a:headEnd/>
            <a:tailEnd/>
          </a:ln>
        </p:spPr>
        <p:txBody>
          <a:bodyPr wrap="none">
            <a:spAutoFit/>
          </a:bodyPr>
          <a:lstStyle/>
          <a:p>
            <a:r>
              <a:rPr lang="fr-FR" sz="1400">
                <a:solidFill>
                  <a:srgbClr val="FF3300"/>
                </a:solidFill>
                <a:latin typeface="Tahoma" pitchFamily="34" charset="0"/>
              </a:rPr>
              <a:t>Maximum land</a:t>
            </a:r>
          </a:p>
        </p:txBody>
      </p:sp>
      <p:sp>
        <p:nvSpPr>
          <p:cNvPr id="1041" name="Line 20"/>
          <p:cNvSpPr>
            <a:spLocks noChangeShapeType="1"/>
          </p:cNvSpPr>
          <p:nvPr/>
        </p:nvSpPr>
        <p:spPr bwMode="auto">
          <a:xfrm>
            <a:off x="2928938" y="2047875"/>
            <a:ext cx="0" cy="3671888"/>
          </a:xfrm>
          <a:prstGeom prst="line">
            <a:avLst/>
          </a:prstGeom>
          <a:noFill/>
          <a:ln w="9525">
            <a:solidFill>
              <a:srgbClr val="FF0000"/>
            </a:solidFill>
            <a:prstDash val="dash"/>
            <a:round/>
            <a:headEnd/>
            <a:tailEnd/>
          </a:ln>
        </p:spPr>
        <p:txBody>
          <a:bodyPr/>
          <a:lstStyle/>
          <a:p>
            <a:endParaRPr lang="fr-FR"/>
          </a:p>
        </p:txBody>
      </p:sp>
      <p:sp>
        <p:nvSpPr>
          <p:cNvPr id="1042" name="Line 21"/>
          <p:cNvSpPr>
            <a:spLocks noChangeShapeType="1"/>
          </p:cNvSpPr>
          <p:nvPr/>
        </p:nvSpPr>
        <p:spPr bwMode="auto">
          <a:xfrm>
            <a:off x="3643313" y="2047875"/>
            <a:ext cx="4762" cy="3671888"/>
          </a:xfrm>
          <a:prstGeom prst="line">
            <a:avLst/>
          </a:prstGeom>
          <a:noFill/>
          <a:ln w="9525">
            <a:solidFill>
              <a:srgbClr val="FF0000"/>
            </a:solidFill>
            <a:prstDash val="dash"/>
            <a:round/>
            <a:headEnd/>
            <a:tailEnd/>
          </a:ln>
        </p:spPr>
        <p:txBody>
          <a:bodyPr/>
          <a:lstStyle/>
          <a:p>
            <a:endParaRPr lang="fr-FR"/>
          </a:p>
        </p:txBody>
      </p:sp>
      <p:sp>
        <p:nvSpPr>
          <p:cNvPr id="27" name="Forme libre 26"/>
          <p:cNvSpPr/>
          <p:nvPr/>
        </p:nvSpPr>
        <p:spPr>
          <a:xfrm>
            <a:off x="671847" y="4143380"/>
            <a:ext cx="2985753" cy="1291505"/>
          </a:xfrm>
          <a:custGeom>
            <a:avLst/>
            <a:gdLst>
              <a:gd name="connsiteX0" fmla="*/ 23612 w 2985753"/>
              <a:gd name="connsiteY0" fmla="*/ 0 h 1107584"/>
              <a:gd name="connsiteX1" fmla="*/ 409978 w 2985753"/>
              <a:gd name="connsiteY1" fmla="*/ 489398 h 1107584"/>
              <a:gd name="connsiteX2" fmla="*/ 2483477 w 2985753"/>
              <a:gd name="connsiteY2" fmla="*/ 708338 h 1107584"/>
              <a:gd name="connsiteX3" fmla="*/ 2985753 w 2985753"/>
              <a:gd name="connsiteY3" fmla="*/ 1107584 h 1107584"/>
            </a:gdLst>
            <a:ahLst/>
            <a:cxnLst>
              <a:cxn ang="0">
                <a:pos x="connsiteX0" y="connsiteY0"/>
              </a:cxn>
              <a:cxn ang="0">
                <a:pos x="connsiteX1" y="connsiteY1"/>
              </a:cxn>
              <a:cxn ang="0">
                <a:pos x="connsiteX2" y="connsiteY2"/>
              </a:cxn>
              <a:cxn ang="0">
                <a:pos x="connsiteX3" y="connsiteY3"/>
              </a:cxn>
            </a:cxnLst>
            <a:rect l="l" t="t" r="r" b="b"/>
            <a:pathLst>
              <a:path w="2985753" h="1107584">
                <a:moveTo>
                  <a:pt x="23612" y="0"/>
                </a:moveTo>
                <a:cubicBezTo>
                  <a:pt x="11806" y="185671"/>
                  <a:pt x="0" y="371342"/>
                  <a:pt x="409978" y="489398"/>
                </a:cubicBezTo>
                <a:cubicBezTo>
                  <a:pt x="819956" y="607454"/>
                  <a:pt x="2054181" y="605307"/>
                  <a:pt x="2483477" y="708338"/>
                </a:cubicBezTo>
                <a:cubicBezTo>
                  <a:pt x="2912773" y="811369"/>
                  <a:pt x="2949263" y="959476"/>
                  <a:pt x="2985753" y="110758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0" name="Rectangle 19"/>
          <p:cNvSpPr/>
          <p:nvPr/>
        </p:nvSpPr>
        <p:spPr>
          <a:xfrm>
            <a:off x="142844" y="6407371"/>
            <a:ext cx="1745991" cy="307777"/>
          </a:xfrm>
          <a:prstGeom prst="rect">
            <a:avLst/>
          </a:prstGeom>
        </p:spPr>
        <p:txBody>
          <a:bodyPr wrap="none">
            <a:spAutoFit/>
          </a:bodyPr>
          <a:lstStyle/>
          <a:p>
            <a:r>
              <a:rPr lang="fr-FR" sz="1400" i="1" dirty="0" smtClean="0"/>
              <a:t>3 – Land expansion</a:t>
            </a:r>
            <a:endParaRPr lang="fr-FR" sz="1400"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Different approaches</a:t>
            </a:r>
            <a:endParaRPr lang="fr-FR" dirty="0"/>
          </a:p>
        </p:txBody>
      </p:sp>
      <p:sp>
        <p:nvSpPr>
          <p:cNvPr id="5" name="Espace réservé du texte 4"/>
          <p:cNvSpPr>
            <a:spLocks noGrp="1"/>
          </p:cNvSpPr>
          <p:nvPr>
            <p:ph type="body" idx="1"/>
          </p:nvPr>
        </p:nvSpPr>
        <p:spPr/>
        <p:txBody>
          <a:bodyPr>
            <a:normAutofit fontScale="92500"/>
          </a:bodyPr>
          <a:lstStyle/>
          <a:p>
            <a:pPr algn="ctr"/>
            <a:r>
              <a:rPr lang="en-US" dirty="0" smtClean="0"/>
              <a:t>Agronomic et ecological models</a:t>
            </a:r>
            <a:endParaRPr lang="fr-FR" dirty="0"/>
          </a:p>
        </p:txBody>
      </p:sp>
      <p:sp>
        <p:nvSpPr>
          <p:cNvPr id="6" name="Espace réservé du contenu 5"/>
          <p:cNvSpPr>
            <a:spLocks noGrp="1"/>
          </p:cNvSpPr>
          <p:nvPr>
            <p:ph sz="half" idx="2"/>
          </p:nvPr>
        </p:nvSpPr>
        <p:spPr/>
        <p:txBody>
          <a:bodyPr>
            <a:normAutofit/>
          </a:bodyPr>
          <a:lstStyle/>
          <a:p>
            <a:r>
              <a:rPr lang="en-US" sz="1600" dirty="0" smtClean="0"/>
              <a:t>Sound physical ground</a:t>
            </a:r>
          </a:p>
          <a:p>
            <a:r>
              <a:rPr lang="en-US" sz="1600" dirty="0" smtClean="0"/>
              <a:t>Focused on production side</a:t>
            </a:r>
          </a:p>
          <a:p>
            <a:r>
              <a:rPr lang="en-US" sz="1600" dirty="0" smtClean="0"/>
              <a:t>Detailed resolution level</a:t>
            </a:r>
          </a:p>
          <a:p>
            <a:r>
              <a:rPr lang="en-US" sz="1600" dirty="0" smtClean="0"/>
              <a:t>Suitable for potential of production assessment, environmental impacts, carbon accounting</a:t>
            </a:r>
          </a:p>
          <a:p>
            <a:r>
              <a:rPr lang="en-US" sz="1600" dirty="0" smtClean="0"/>
              <a:t>No information on prices</a:t>
            </a:r>
          </a:p>
          <a:p>
            <a:endParaRPr lang="en-US" sz="1600" dirty="0" smtClean="0"/>
          </a:p>
          <a:p>
            <a:endParaRPr lang="fr-FR" sz="1600" dirty="0"/>
          </a:p>
        </p:txBody>
      </p:sp>
      <p:sp>
        <p:nvSpPr>
          <p:cNvPr id="7" name="Espace réservé du texte 6"/>
          <p:cNvSpPr>
            <a:spLocks noGrp="1"/>
          </p:cNvSpPr>
          <p:nvPr>
            <p:ph type="body" sz="quarter" idx="3"/>
          </p:nvPr>
        </p:nvSpPr>
        <p:spPr/>
        <p:txBody>
          <a:bodyPr>
            <a:normAutofit/>
          </a:bodyPr>
          <a:lstStyle/>
          <a:p>
            <a:pPr algn="ctr"/>
            <a:r>
              <a:rPr lang="en-US" sz="2200" dirty="0" smtClean="0"/>
              <a:t>Economic models</a:t>
            </a:r>
            <a:endParaRPr lang="fr-FR" sz="2200" dirty="0"/>
          </a:p>
        </p:txBody>
      </p:sp>
      <p:sp>
        <p:nvSpPr>
          <p:cNvPr id="8" name="Espace réservé du contenu 7"/>
          <p:cNvSpPr>
            <a:spLocks noGrp="1"/>
          </p:cNvSpPr>
          <p:nvPr>
            <p:ph sz="quarter" idx="4"/>
          </p:nvPr>
        </p:nvSpPr>
        <p:spPr/>
        <p:txBody>
          <a:bodyPr>
            <a:normAutofit/>
          </a:bodyPr>
          <a:lstStyle/>
          <a:p>
            <a:r>
              <a:rPr lang="en-US" sz="1600" dirty="0" smtClean="0"/>
              <a:t>“Bottom-up” approach: partial equilibrium</a:t>
            </a:r>
          </a:p>
          <a:p>
            <a:r>
              <a:rPr lang="en-US" sz="1600" dirty="0" smtClean="0"/>
              <a:t>“Top-down” approach: computable general equilibrium</a:t>
            </a:r>
          </a:p>
          <a:p>
            <a:r>
              <a:rPr lang="en-US" sz="1600" dirty="0" smtClean="0"/>
              <a:t>Representation of production, demand and trade</a:t>
            </a:r>
          </a:p>
          <a:p>
            <a:r>
              <a:rPr lang="en-US" sz="1600" dirty="0" smtClean="0"/>
              <a:t>Economic </a:t>
            </a:r>
            <a:r>
              <a:rPr lang="en-US" sz="1600" dirty="0" err="1" smtClean="0"/>
              <a:t>behaviours</a:t>
            </a:r>
            <a:r>
              <a:rPr lang="en-US" sz="1600" dirty="0" smtClean="0"/>
              <a:t>: income and substitution effects</a:t>
            </a:r>
          </a:p>
          <a:p>
            <a:r>
              <a:rPr lang="en-US" sz="1600" dirty="0" smtClean="0"/>
              <a:t>Price and quantities</a:t>
            </a:r>
          </a:p>
          <a:p>
            <a:endParaRPr lang="en-US" sz="1600" dirty="0" smtClean="0"/>
          </a:p>
          <a:p>
            <a:endParaRPr lang="fr-FR" sz="1600" dirty="0"/>
          </a:p>
        </p:txBody>
      </p:sp>
      <p:sp>
        <p:nvSpPr>
          <p:cNvPr id="9" name="ZoneTexte 8"/>
          <p:cNvSpPr txBox="1"/>
          <p:nvPr/>
        </p:nvSpPr>
        <p:spPr>
          <a:xfrm>
            <a:off x="1500166" y="4500570"/>
            <a:ext cx="6286544" cy="2031325"/>
          </a:xfrm>
          <a:prstGeom prst="rect">
            <a:avLst/>
          </a:prstGeom>
          <a:noFill/>
        </p:spPr>
        <p:txBody>
          <a:bodyPr wrap="square" rtlCol="0">
            <a:spAutoFit/>
          </a:bodyPr>
          <a:lstStyle/>
          <a:p>
            <a:pPr algn="ctr"/>
            <a:r>
              <a:rPr lang="en-US" b="1" dirty="0" smtClean="0"/>
              <a:t>Linking models &gt; Many initiatives underway</a:t>
            </a:r>
            <a:r>
              <a:rPr lang="en-US" dirty="0" smtClean="0"/>
              <a:t/>
            </a:r>
            <a:br>
              <a:rPr lang="en-US" dirty="0" smtClean="0"/>
            </a:br>
            <a:r>
              <a:rPr lang="en-US" dirty="0" smtClean="0"/>
              <a:t>High level of detail and use of refined models</a:t>
            </a:r>
            <a:br>
              <a:rPr lang="en-US" dirty="0" smtClean="0"/>
            </a:br>
            <a:r>
              <a:rPr lang="en-US" dirty="0" smtClean="0"/>
              <a:t>BUT Risk of theoretical flaws - Technical difficulties</a:t>
            </a:r>
            <a:br>
              <a:rPr lang="en-US" dirty="0" smtClean="0"/>
            </a:br>
            <a:endParaRPr lang="en-US" b="1" dirty="0" smtClean="0"/>
          </a:p>
          <a:p>
            <a:pPr algn="ctr"/>
            <a:r>
              <a:rPr lang="en-US" b="1" dirty="0" smtClean="0"/>
              <a:t>Developing an integrated approach &gt;  our choice</a:t>
            </a:r>
            <a:r>
              <a:rPr lang="en-US" dirty="0" smtClean="0"/>
              <a:t/>
            </a:r>
            <a:br>
              <a:rPr lang="en-US" dirty="0" smtClean="0"/>
            </a:br>
            <a:r>
              <a:rPr lang="en-US" dirty="0" smtClean="0"/>
              <a:t>Very flexible and fully consistent tool</a:t>
            </a:r>
          </a:p>
          <a:p>
            <a:pPr algn="ctr"/>
            <a:r>
              <a:rPr lang="en-US" dirty="0" smtClean="0"/>
              <a:t>BUT More simplistic representation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r>
              <a:rPr lang="fr-FR" dirty="0" smtClean="0"/>
              <a:t>Marginal </a:t>
            </a:r>
            <a:r>
              <a:rPr lang="fr-FR" dirty="0" err="1" smtClean="0"/>
              <a:t>productivity</a:t>
            </a:r>
            <a:endParaRPr lang="fr-FR" dirty="0"/>
          </a:p>
        </p:txBody>
      </p:sp>
      <p:sp>
        <p:nvSpPr>
          <p:cNvPr id="7" name="Espace réservé du contenu 6"/>
          <p:cNvSpPr>
            <a:spLocks noGrp="1"/>
          </p:cNvSpPr>
          <p:nvPr>
            <p:ph sz="half" idx="1"/>
          </p:nvPr>
        </p:nvSpPr>
        <p:spPr/>
        <p:txBody>
          <a:bodyPr/>
          <a:lstStyle/>
          <a:p>
            <a:endParaRPr lang="fr-FR"/>
          </a:p>
        </p:txBody>
      </p:sp>
      <p:sp>
        <p:nvSpPr>
          <p:cNvPr id="8" name="Espace réservé du contenu 7"/>
          <p:cNvSpPr>
            <a:spLocks noGrp="1"/>
          </p:cNvSpPr>
          <p:nvPr>
            <p:ph sz="half" idx="2"/>
          </p:nvPr>
        </p:nvSpPr>
        <p:spPr/>
        <p:txBody>
          <a:bodyPr/>
          <a:lstStyle/>
          <a:p>
            <a:pPr>
              <a:buNone/>
            </a:pPr>
            <a:r>
              <a:rPr lang="fr-FR" sz="2000" dirty="0" smtClean="0"/>
              <a:t>First solution:</a:t>
            </a:r>
          </a:p>
          <a:p>
            <a:r>
              <a:rPr lang="fr-FR" sz="2000" dirty="0" err="1" smtClean="0"/>
              <a:t>External</a:t>
            </a:r>
            <a:r>
              <a:rPr lang="fr-FR" sz="2000" dirty="0" smtClean="0"/>
              <a:t> source (</a:t>
            </a:r>
            <a:r>
              <a:rPr lang="fr-FR" sz="2000" dirty="0" err="1" smtClean="0"/>
              <a:t>spatially</a:t>
            </a:r>
            <a:r>
              <a:rPr lang="fr-FR" sz="2000" dirty="0" smtClean="0"/>
              <a:t> explicit </a:t>
            </a:r>
            <a:r>
              <a:rPr lang="fr-FR" sz="2000" dirty="0" err="1" smtClean="0"/>
              <a:t>approach</a:t>
            </a:r>
            <a:r>
              <a:rPr lang="fr-FR" sz="2000" dirty="0" smtClean="0"/>
              <a:t>)</a:t>
            </a:r>
          </a:p>
          <a:p>
            <a:r>
              <a:rPr lang="fr-FR" sz="2000" dirty="0" smtClean="0"/>
              <a:t>So far, </a:t>
            </a:r>
            <a:r>
              <a:rPr lang="fr-FR" sz="2000" dirty="0" err="1" smtClean="0"/>
              <a:t>potential</a:t>
            </a:r>
            <a:r>
              <a:rPr lang="fr-FR" sz="2000" dirty="0" smtClean="0"/>
              <a:t> for </a:t>
            </a:r>
            <a:r>
              <a:rPr lang="fr-FR" sz="2000" dirty="0" err="1" smtClean="0"/>
              <a:t>rainfed</a:t>
            </a:r>
            <a:r>
              <a:rPr lang="fr-FR" sz="2000" dirty="0" smtClean="0"/>
              <a:t> </a:t>
            </a:r>
            <a:r>
              <a:rPr lang="fr-FR" sz="2000" dirty="0" err="1" smtClean="0"/>
              <a:t>cultivation</a:t>
            </a:r>
            <a:r>
              <a:rPr lang="fr-FR" sz="2000" dirty="0" smtClean="0"/>
              <a:t> </a:t>
            </a:r>
            <a:r>
              <a:rPr lang="fr-FR" sz="2000" dirty="0" err="1" smtClean="0"/>
              <a:t>from</a:t>
            </a:r>
            <a:r>
              <a:rPr lang="fr-FR" sz="2000" dirty="0" smtClean="0"/>
              <a:t> IMAGE</a:t>
            </a:r>
          </a:p>
          <a:p>
            <a:r>
              <a:rPr lang="fr-FR" sz="2000" dirty="0" smtClean="0"/>
              <a:t>But </a:t>
            </a:r>
            <a:r>
              <a:rPr lang="fr-FR" sz="2000" dirty="0" err="1" smtClean="0"/>
              <a:t>does</a:t>
            </a:r>
            <a:r>
              <a:rPr lang="fr-FR" sz="2000" dirty="0" smtClean="0"/>
              <a:t> not </a:t>
            </a:r>
            <a:r>
              <a:rPr lang="fr-FR" sz="2000" dirty="0" err="1" smtClean="0"/>
              <a:t>take</a:t>
            </a:r>
            <a:r>
              <a:rPr lang="fr-FR" sz="2000" dirty="0" smtClean="0"/>
              <a:t> </a:t>
            </a:r>
            <a:r>
              <a:rPr lang="fr-FR" sz="2000" dirty="0" err="1" smtClean="0"/>
              <a:t>into</a:t>
            </a:r>
            <a:r>
              <a:rPr lang="fr-FR" sz="2000" dirty="0" smtClean="0"/>
              <a:t> </a:t>
            </a:r>
            <a:r>
              <a:rPr lang="fr-FR" sz="2000" dirty="0" err="1" smtClean="0"/>
              <a:t>account</a:t>
            </a:r>
            <a:r>
              <a:rPr lang="fr-FR" sz="2000" dirty="0" smtClean="0"/>
              <a:t> the </a:t>
            </a:r>
            <a:r>
              <a:rPr lang="fr-FR" sz="2000" dirty="0" err="1" smtClean="0"/>
              <a:t>fact</a:t>
            </a:r>
            <a:r>
              <a:rPr lang="fr-FR" sz="2000" dirty="0" smtClean="0"/>
              <a:t> </a:t>
            </a:r>
            <a:r>
              <a:rPr lang="fr-FR" sz="2000" dirty="0" err="1" smtClean="0"/>
              <a:t>that</a:t>
            </a:r>
            <a:r>
              <a:rPr lang="fr-FR" sz="2000" dirty="0" smtClean="0"/>
              <a:t> </a:t>
            </a:r>
            <a:r>
              <a:rPr lang="fr-FR" sz="2000" dirty="0" err="1" smtClean="0"/>
              <a:t>some</a:t>
            </a:r>
            <a:r>
              <a:rPr lang="fr-FR" sz="2000" dirty="0" smtClean="0"/>
              <a:t> land </a:t>
            </a:r>
            <a:r>
              <a:rPr lang="fr-FR" sz="2000" dirty="0" err="1" smtClean="0"/>
              <a:t>is</a:t>
            </a:r>
            <a:r>
              <a:rPr lang="fr-FR" sz="2000" dirty="0" smtClean="0"/>
              <a:t> not accessible </a:t>
            </a:r>
            <a:r>
              <a:rPr lang="fr-FR" sz="2000" dirty="0" err="1" smtClean="0"/>
              <a:t>although</a:t>
            </a:r>
            <a:r>
              <a:rPr lang="fr-FR" sz="2000" dirty="0" smtClean="0"/>
              <a:t> productive</a:t>
            </a:r>
          </a:p>
          <a:p>
            <a:pPr>
              <a:buNone/>
            </a:pPr>
            <a:r>
              <a:rPr lang="fr-FR" sz="2000" dirty="0" smtClean="0"/>
              <a:t>Second solution:</a:t>
            </a:r>
          </a:p>
          <a:p>
            <a:r>
              <a:rPr lang="fr-FR" sz="2000" dirty="0" err="1" smtClean="0"/>
              <a:t>Corrected</a:t>
            </a:r>
            <a:r>
              <a:rPr lang="fr-FR" sz="2000" dirty="0" smtClean="0"/>
              <a:t> </a:t>
            </a:r>
            <a:r>
              <a:rPr lang="fr-FR" sz="2000" dirty="0" err="1" smtClean="0"/>
              <a:t>from</a:t>
            </a:r>
            <a:r>
              <a:rPr lang="fr-FR" sz="2000" dirty="0" smtClean="0"/>
              <a:t> direct </a:t>
            </a:r>
            <a:r>
              <a:rPr lang="fr-FR" sz="2000" dirty="0" err="1" smtClean="0"/>
              <a:t>calculations</a:t>
            </a:r>
            <a:r>
              <a:rPr lang="fr-FR" sz="2000" dirty="0" smtClean="0"/>
              <a:t> </a:t>
            </a:r>
            <a:r>
              <a:rPr lang="fr-FR" sz="2000" dirty="0" err="1" smtClean="0"/>
              <a:t>from</a:t>
            </a:r>
            <a:r>
              <a:rPr lang="fr-FR" sz="2000" dirty="0" smtClean="0"/>
              <a:t> production time </a:t>
            </a:r>
            <a:r>
              <a:rPr lang="fr-FR" sz="2000" dirty="0" err="1" smtClean="0"/>
              <a:t>series</a:t>
            </a:r>
            <a:r>
              <a:rPr lang="fr-FR" sz="2000" dirty="0" smtClean="0"/>
              <a:t>, </a:t>
            </a:r>
            <a:r>
              <a:rPr lang="fr-FR" sz="2000" dirty="0" err="1" smtClean="0"/>
              <a:t>average</a:t>
            </a:r>
            <a:r>
              <a:rPr lang="fr-FR" sz="2000" dirty="0" smtClean="0"/>
              <a:t> </a:t>
            </a:r>
            <a:r>
              <a:rPr lang="fr-FR" sz="2000" dirty="0" err="1" smtClean="0"/>
              <a:t>yield</a:t>
            </a:r>
            <a:r>
              <a:rPr lang="fr-FR" sz="2000" dirty="0" smtClean="0"/>
              <a:t> and land area ?</a:t>
            </a:r>
            <a:endParaRPr lang="fr-FR" sz="2000" dirty="0"/>
          </a:p>
        </p:txBody>
      </p:sp>
      <p:sp>
        <p:nvSpPr>
          <p:cNvPr id="2" name="Espace réservé du numéro de diapositive 1"/>
          <p:cNvSpPr>
            <a:spLocks noGrp="1"/>
          </p:cNvSpPr>
          <p:nvPr>
            <p:ph type="sldNum" sz="quarter" idx="12"/>
          </p:nvPr>
        </p:nvSpPr>
        <p:spPr/>
        <p:txBody>
          <a:bodyPr/>
          <a:lstStyle/>
          <a:p>
            <a:pPr>
              <a:defRPr/>
            </a:pPr>
            <a:fld id="{4549486E-93B0-47C3-B517-A034077BD1EA}" type="slidenum">
              <a:rPr lang="fr-FR" smtClean="0"/>
              <a:pPr>
                <a:defRPr/>
              </a:pPr>
              <a:t>20</a:t>
            </a:fld>
            <a:endParaRPr lang="fr-FR" dirty="0"/>
          </a:p>
        </p:txBody>
      </p:sp>
      <p:sp>
        <p:nvSpPr>
          <p:cNvPr id="3" name="Espace réservé du contenu 4"/>
          <p:cNvSpPr txBox="1">
            <a:spLocks/>
          </p:cNvSpPr>
          <p:nvPr/>
        </p:nvSpPr>
        <p:spPr bwMode="auto">
          <a:xfrm>
            <a:off x="647672" y="13716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6"/>
          <p:cNvPicPr>
            <a:picLocks noChangeAspect="1" noChangeArrowheads="1"/>
          </p:cNvPicPr>
          <p:nvPr/>
        </p:nvPicPr>
        <p:blipFill>
          <a:blip r:embed="rId3" cstate="print"/>
          <a:srcRect t="-6319" r="-1408" b="-14859"/>
          <a:stretch>
            <a:fillRect/>
          </a:stretch>
        </p:blipFill>
        <p:spPr bwMode="auto">
          <a:xfrm>
            <a:off x="428596" y="1643050"/>
            <a:ext cx="4114800" cy="4114800"/>
          </a:xfrm>
          <a:prstGeom prst="rect">
            <a:avLst/>
          </a:prstGeom>
          <a:solidFill>
            <a:srgbClr val="FFFFFF"/>
          </a:solidFill>
          <a:ln w="9525">
            <a:noFill/>
            <a:miter lim="800000"/>
            <a:headEnd/>
            <a:tailEnd/>
          </a:ln>
        </p:spPr>
      </p:pic>
      <p:sp>
        <p:nvSpPr>
          <p:cNvPr id="5" name="ZoneTexte 4"/>
          <p:cNvSpPr txBox="1"/>
          <p:nvPr/>
        </p:nvSpPr>
        <p:spPr>
          <a:xfrm>
            <a:off x="866771" y="5357826"/>
            <a:ext cx="3133725" cy="274638"/>
          </a:xfrm>
          <a:prstGeom prst="rect">
            <a:avLst/>
          </a:prstGeom>
          <a:noFill/>
        </p:spPr>
        <p:txBody>
          <a:bodyPr wrap="none">
            <a:spAutoFit/>
          </a:bodyPr>
          <a:lstStyle/>
          <a:p>
            <a:pPr fontAlgn="auto">
              <a:spcBef>
                <a:spcPts val="0"/>
              </a:spcBef>
              <a:spcAft>
                <a:spcPts val="0"/>
              </a:spcAft>
              <a:defRPr/>
            </a:pPr>
            <a:r>
              <a:rPr lang="fr-FR" sz="1200" dirty="0">
                <a:latin typeface="+mj-lt"/>
                <a:cs typeface="+mn-cs"/>
              </a:rPr>
              <a:t>Source: IMAGE model, MNP </a:t>
            </a:r>
            <a:r>
              <a:rPr lang="fr-FR" sz="1200" dirty="0" err="1">
                <a:latin typeface="+mj-lt"/>
                <a:cs typeface="+mn-cs"/>
              </a:rPr>
              <a:t>acknowledged</a:t>
            </a:r>
            <a:endParaRPr lang="fr-FR" sz="1200" dirty="0">
              <a:latin typeface="+mj-lt"/>
              <a:cs typeface="+mn-cs"/>
            </a:endParaRPr>
          </a:p>
        </p:txBody>
      </p:sp>
      <p:sp>
        <p:nvSpPr>
          <p:cNvPr id="9" name="Rectangle 8"/>
          <p:cNvSpPr/>
          <p:nvPr/>
        </p:nvSpPr>
        <p:spPr>
          <a:xfrm>
            <a:off x="142844" y="6407371"/>
            <a:ext cx="1745991" cy="307777"/>
          </a:xfrm>
          <a:prstGeom prst="rect">
            <a:avLst/>
          </a:prstGeom>
        </p:spPr>
        <p:txBody>
          <a:bodyPr wrap="none">
            <a:spAutoFit/>
          </a:bodyPr>
          <a:lstStyle/>
          <a:p>
            <a:r>
              <a:rPr lang="fr-FR" sz="1400" i="1" dirty="0"/>
              <a:t>3</a:t>
            </a:r>
            <a:r>
              <a:rPr lang="fr-FR" sz="1400" i="1" dirty="0" smtClean="0"/>
              <a:t> – Land expansion</a:t>
            </a:r>
            <a:endParaRPr lang="fr-FR" sz="14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en-US" smtClean="0"/>
              <a:t>Data for available land</a:t>
            </a:r>
            <a:endParaRPr lang="fr-FR" smtClean="0"/>
          </a:p>
        </p:txBody>
      </p:sp>
      <p:pic>
        <p:nvPicPr>
          <p:cNvPr id="19459" name="Espace réservé du contenu 3"/>
          <p:cNvPicPr>
            <a:picLocks noGrp="1"/>
          </p:cNvPicPr>
          <p:nvPr>
            <p:ph idx="1"/>
          </p:nvPr>
        </p:nvPicPr>
        <p:blipFill>
          <a:blip r:embed="rId3" cstate="print"/>
          <a:srcRect/>
          <a:stretch>
            <a:fillRect/>
          </a:stretch>
        </p:blipFill>
        <p:spPr>
          <a:xfrm>
            <a:off x="904875" y="2797175"/>
            <a:ext cx="7881938" cy="3703638"/>
          </a:xfrm>
        </p:spPr>
      </p:pic>
      <p:sp>
        <p:nvSpPr>
          <p:cNvPr id="19460" name="ZoneTexte 4"/>
          <p:cNvSpPr txBox="1">
            <a:spLocks noChangeArrowheads="1"/>
          </p:cNvSpPr>
          <p:nvPr/>
        </p:nvSpPr>
        <p:spPr bwMode="auto">
          <a:xfrm>
            <a:off x="1000125" y="1504950"/>
            <a:ext cx="7072313" cy="923925"/>
          </a:xfrm>
          <a:prstGeom prst="rect">
            <a:avLst/>
          </a:prstGeom>
          <a:noFill/>
          <a:ln w="9525">
            <a:noFill/>
            <a:miter lim="800000"/>
            <a:headEnd/>
            <a:tailEnd/>
          </a:ln>
        </p:spPr>
        <p:txBody>
          <a:bodyPr>
            <a:spAutoFit/>
          </a:bodyPr>
          <a:lstStyle/>
          <a:p>
            <a:r>
              <a:rPr lang="en-US">
                <a:latin typeface="Calibri" pitchFamily="34" charset="0"/>
              </a:rPr>
              <a:t>Based on IIASA data: several criteria.</a:t>
            </a:r>
          </a:p>
          <a:p>
            <a:r>
              <a:rPr lang="en-US">
                <a:latin typeface="Calibri" pitchFamily="34" charset="0"/>
              </a:rPr>
              <a:t>We consider land very suitable + suitable + moderately suitable. </a:t>
            </a:r>
          </a:p>
          <a:p>
            <a:r>
              <a:rPr lang="en-US">
                <a:latin typeface="Calibri" pitchFamily="34" charset="0"/>
              </a:rPr>
              <a:t>We consider land productive under mixed input level.</a:t>
            </a:r>
            <a:endParaRPr lang="fr-FR">
              <a:latin typeface="Calibri" pitchFamily="34" charset="0"/>
            </a:endParaRPr>
          </a:p>
        </p:txBody>
      </p:sp>
      <p:sp>
        <p:nvSpPr>
          <p:cNvPr id="19461" name="ZoneTexte 5"/>
          <p:cNvSpPr txBox="1">
            <a:spLocks noChangeArrowheads="1"/>
          </p:cNvSpPr>
          <p:nvPr/>
        </p:nvSpPr>
        <p:spPr bwMode="auto">
          <a:xfrm>
            <a:off x="714375" y="2500313"/>
            <a:ext cx="1285875" cy="276225"/>
          </a:xfrm>
          <a:prstGeom prst="rect">
            <a:avLst/>
          </a:prstGeom>
          <a:noFill/>
          <a:ln w="9525">
            <a:noFill/>
            <a:miter lim="800000"/>
            <a:headEnd/>
            <a:tailEnd/>
          </a:ln>
        </p:spPr>
        <p:txBody>
          <a:bodyPr>
            <a:spAutoFit/>
          </a:bodyPr>
          <a:lstStyle/>
          <a:p>
            <a:r>
              <a:rPr lang="en-US" sz="1200">
                <a:latin typeface="Calibri" pitchFamily="34" charset="0"/>
              </a:rPr>
              <a:t>Mio ha</a:t>
            </a:r>
            <a:endParaRPr lang="fr-FR" sz="1200">
              <a:latin typeface="Calibri" pitchFamily="34" charset="0"/>
            </a:endParaRPr>
          </a:p>
        </p:txBody>
      </p:sp>
      <p:pic>
        <p:nvPicPr>
          <p:cNvPr id="19462" name="Espace réservé du contenu 3"/>
          <p:cNvPicPr>
            <a:picLocks/>
          </p:cNvPicPr>
          <p:nvPr/>
        </p:nvPicPr>
        <p:blipFill>
          <a:blip r:embed="rId3" cstate="print"/>
          <a:srcRect r="93146"/>
          <a:stretch>
            <a:fillRect/>
          </a:stretch>
        </p:blipFill>
        <p:spPr bwMode="auto">
          <a:xfrm>
            <a:off x="1057275" y="2797175"/>
            <a:ext cx="539750" cy="370363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CD528BDB-97B2-418F-9439-20F85EE4EF98}" type="slidenum">
              <a:rPr lang="fr-FR" smtClean="0"/>
              <a:pPr>
                <a:defRPr/>
              </a:pPr>
              <a:t>21</a:t>
            </a:fld>
            <a:endParaRPr lang="fr-FR"/>
          </a:p>
        </p:txBody>
      </p:sp>
      <p:sp>
        <p:nvSpPr>
          <p:cNvPr id="8" name="ZoneTexte 7"/>
          <p:cNvSpPr txBox="1"/>
          <p:nvPr/>
        </p:nvSpPr>
        <p:spPr>
          <a:xfrm>
            <a:off x="4786314" y="6357958"/>
            <a:ext cx="2688108" cy="276999"/>
          </a:xfrm>
          <a:prstGeom prst="rect">
            <a:avLst/>
          </a:prstGeom>
          <a:noFill/>
        </p:spPr>
        <p:txBody>
          <a:bodyPr wrap="none" rtlCol="0">
            <a:spAutoFit/>
          </a:bodyPr>
          <a:lstStyle/>
          <a:p>
            <a:r>
              <a:rPr lang="fr-FR" sz="1200" dirty="0" smtClean="0"/>
              <a:t>Source: IIASA, AEZ </a:t>
            </a:r>
            <a:r>
              <a:rPr lang="fr-FR" sz="1200" dirty="0" err="1" smtClean="0"/>
              <a:t>database</a:t>
            </a:r>
            <a:r>
              <a:rPr lang="fr-FR" sz="1200" dirty="0" smtClean="0"/>
              <a:t> (2000)</a:t>
            </a:r>
            <a:endParaRPr lang="fr-FR" sz="1200" dirty="0"/>
          </a:p>
        </p:txBody>
      </p:sp>
      <p:sp>
        <p:nvSpPr>
          <p:cNvPr id="9" name="Rectangle 8"/>
          <p:cNvSpPr/>
          <p:nvPr/>
        </p:nvSpPr>
        <p:spPr>
          <a:xfrm>
            <a:off x="142844" y="6407371"/>
            <a:ext cx="1745991" cy="307777"/>
          </a:xfrm>
          <a:prstGeom prst="rect">
            <a:avLst/>
          </a:prstGeom>
        </p:spPr>
        <p:txBody>
          <a:bodyPr wrap="none">
            <a:spAutoFit/>
          </a:bodyPr>
          <a:lstStyle/>
          <a:p>
            <a:r>
              <a:rPr lang="fr-FR" sz="1400" i="1" dirty="0"/>
              <a:t>3</a:t>
            </a:r>
            <a:r>
              <a:rPr lang="fr-FR" sz="1400" i="1" dirty="0" smtClean="0"/>
              <a:t> – Land expansion</a:t>
            </a:r>
            <a:endParaRPr lang="fr-FR" sz="14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Land </a:t>
            </a:r>
            <a:r>
              <a:rPr lang="fr-FR" sz="4000" dirty="0" err="1" smtClean="0"/>
              <a:t>available</a:t>
            </a:r>
            <a:r>
              <a:rPr lang="fr-FR" sz="4000" dirty="0" smtClean="0"/>
              <a:t> – High </a:t>
            </a:r>
            <a:r>
              <a:rPr lang="fr-FR" sz="4000" dirty="0" err="1" smtClean="0"/>
              <a:t>level</a:t>
            </a:r>
            <a:r>
              <a:rPr lang="fr-FR" sz="4000" dirty="0" smtClean="0"/>
              <a:t> of input</a:t>
            </a:r>
            <a:endParaRPr lang="fr-FR" sz="4000" dirty="0"/>
          </a:p>
        </p:txBody>
      </p:sp>
      <p:sp>
        <p:nvSpPr>
          <p:cNvPr id="4" name="Espace réservé du numéro de diapositive 3"/>
          <p:cNvSpPr>
            <a:spLocks noGrp="1"/>
          </p:cNvSpPr>
          <p:nvPr>
            <p:ph type="sldNum" sz="quarter" idx="12"/>
          </p:nvPr>
        </p:nvSpPr>
        <p:spPr/>
        <p:txBody>
          <a:bodyPr/>
          <a:lstStyle/>
          <a:p>
            <a:pPr>
              <a:defRPr/>
            </a:pPr>
            <a:fld id="{CD528BDB-97B2-418F-9439-20F85EE4EF98}" type="slidenum">
              <a:rPr lang="fr-FR" smtClean="0"/>
              <a:pPr>
                <a:defRPr/>
              </a:pPr>
              <a:t>22</a:t>
            </a:fld>
            <a:endParaRPr lang="fr-FR"/>
          </a:p>
        </p:txBody>
      </p:sp>
      <p:graphicFrame>
        <p:nvGraphicFramePr>
          <p:cNvPr id="5" name="Espace réservé du contenu 4"/>
          <p:cNvGraphicFramePr>
            <a:graphicFrameLocks noGrp="1" noChangeAspect="1"/>
          </p:cNvGraphicFramePr>
          <p:nvPr>
            <p:ph idx="1"/>
          </p:nvPr>
        </p:nvGraphicFramePr>
        <p:xfrm>
          <a:off x="868680" y="160020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1000100" y="5786454"/>
            <a:ext cx="2688108" cy="276999"/>
          </a:xfrm>
          <a:prstGeom prst="rect">
            <a:avLst/>
          </a:prstGeom>
          <a:noFill/>
        </p:spPr>
        <p:txBody>
          <a:bodyPr wrap="none" rtlCol="0">
            <a:spAutoFit/>
          </a:bodyPr>
          <a:lstStyle/>
          <a:p>
            <a:r>
              <a:rPr lang="fr-FR" sz="1200" dirty="0" smtClean="0"/>
              <a:t>Source: IIASA, AEZ </a:t>
            </a:r>
            <a:r>
              <a:rPr lang="fr-FR" sz="1200" dirty="0" err="1" smtClean="0"/>
              <a:t>database</a:t>
            </a:r>
            <a:r>
              <a:rPr lang="fr-FR" sz="1200" dirty="0" smtClean="0"/>
              <a:t> (2000)</a:t>
            </a:r>
            <a:endParaRPr lang="fr-FR" sz="1200" dirty="0"/>
          </a:p>
        </p:txBody>
      </p:sp>
      <p:sp>
        <p:nvSpPr>
          <p:cNvPr id="7" name="Rectangle 6"/>
          <p:cNvSpPr/>
          <p:nvPr/>
        </p:nvSpPr>
        <p:spPr>
          <a:xfrm>
            <a:off x="142844" y="6407371"/>
            <a:ext cx="1745991" cy="307777"/>
          </a:xfrm>
          <a:prstGeom prst="rect">
            <a:avLst/>
          </a:prstGeom>
        </p:spPr>
        <p:txBody>
          <a:bodyPr wrap="none">
            <a:spAutoFit/>
          </a:bodyPr>
          <a:lstStyle/>
          <a:p>
            <a:r>
              <a:rPr lang="fr-FR" sz="1400" i="1" dirty="0"/>
              <a:t>3</a:t>
            </a:r>
            <a:r>
              <a:rPr lang="fr-FR" sz="1400" i="1" dirty="0" smtClean="0"/>
              <a:t> – Land expansion</a:t>
            </a:r>
            <a:endParaRPr lang="fr-FR" sz="14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D528BDB-97B2-418F-9439-20F85EE4EF98}" type="slidenum">
              <a:rPr lang="fr-FR" smtClean="0"/>
              <a:pPr>
                <a:defRPr/>
              </a:pPr>
              <a:t>23</a:t>
            </a:fld>
            <a:endParaRPr lang="fr-FR"/>
          </a:p>
        </p:txBody>
      </p:sp>
      <p:graphicFrame>
        <p:nvGraphicFramePr>
          <p:cNvPr id="5" name="Espace réservé du contenu 4"/>
          <p:cNvGraphicFramePr>
            <a:graphicFrameLocks noGrp="1" noChangeAspect="1"/>
          </p:cNvGraphicFramePr>
          <p:nvPr>
            <p:ph idx="1"/>
          </p:nvPr>
        </p:nvGraphicFramePr>
        <p:xfrm>
          <a:off x="868680" y="160020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1"/>
          <p:cNvSpPr>
            <a:spLocks noGrp="1"/>
          </p:cNvSpPr>
          <p:nvPr>
            <p:ph type="title"/>
          </p:nvPr>
        </p:nvSpPr>
        <p:spPr/>
        <p:txBody>
          <a:bodyPr/>
          <a:lstStyle/>
          <a:p>
            <a:r>
              <a:rPr lang="fr-FR" sz="4000" dirty="0" smtClean="0"/>
              <a:t>Land </a:t>
            </a:r>
            <a:r>
              <a:rPr lang="fr-FR" sz="4000" dirty="0" err="1" smtClean="0"/>
              <a:t>available</a:t>
            </a:r>
            <a:r>
              <a:rPr lang="fr-FR" sz="4000" dirty="0" smtClean="0"/>
              <a:t> – Medium </a:t>
            </a:r>
            <a:r>
              <a:rPr lang="fr-FR" sz="4000" dirty="0" err="1" smtClean="0"/>
              <a:t>level</a:t>
            </a:r>
            <a:r>
              <a:rPr lang="fr-FR" sz="4000" dirty="0" smtClean="0"/>
              <a:t> of input</a:t>
            </a:r>
            <a:endParaRPr lang="fr-FR" sz="4000" dirty="0"/>
          </a:p>
        </p:txBody>
      </p:sp>
      <p:sp>
        <p:nvSpPr>
          <p:cNvPr id="7" name="ZoneTexte 6"/>
          <p:cNvSpPr txBox="1"/>
          <p:nvPr/>
        </p:nvSpPr>
        <p:spPr>
          <a:xfrm>
            <a:off x="1000100" y="5786454"/>
            <a:ext cx="2688108" cy="276999"/>
          </a:xfrm>
          <a:prstGeom prst="rect">
            <a:avLst/>
          </a:prstGeom>
          <a:noFill/>
        </p:spPr>
        <p:txBody>
          <a:bodyPr wrap="none" rtlCol="0">
            <a:spAutoFit/>
          </a:bodyPr>
          <a:lstStyle/>
          <a:p>
            <a:r>
              <a:rPr lang="fr-FR" sz="1200" dirty="0" smtClean="0"/>
              <a:t>Source: IIASA, AEZ </a:t>
            </a:r>
            <a:r>
              <a:rPr lang="fr-FR" sz="1200" dirty="0" err="1" smtClean="0"/>
              <a:t>database</a:t>
            </a:r>
            <a:r>
              <a:rPr lang="fr-FR" sz="1200" dirty="0" smtClean="0"/>
              <a:t> (2000)</a:t>
            </a:r>
            <a:endParaRPr lang="fr-FR" sz="1200" dirty="0"/>
          </a:p>
        </p:txBody>
      </p:sp>
      <p:sp>
        <p:nvSpPr>
          <p:cNvPr id="8" name="Rectangle 7"/>
          <p:cNvSpPr/>
          <p:nvPr/>
        </p:nvSpPr>
        <p:spPr>
          <a:xfrm>
            <a:off x="142844" y="6407371"/>
            <a:ext cx="1745991" cy="307777"/>
          </a:xfrm>
          <a:prstGeom prst="rect">
            <a:avLst/>
          </a:prstGeom>
        </p:spPr>
        <p:txBody>
          <a:bodyPr wrap="none">
            <a:spAutoFit/>
          </a:bodyPr>
          <a:lstStyle/>
          <a:p>
            <a:r>
              <a:rPr lang="fr-FR" sz="1400" i="1" dirty="0"/>
              <a:t>3</a:t>
            </a:r>
            <a:r>
              <a:rPr lang="fr-FR" sz="1400" i="1" dirty="0" smtClean="0"/>
              <a:t> – Land expansion</a:t>
            </a:r>
            <a:endParaRPr lang="fr-FR" sz="1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D528BDB-97B2-418F-9439-20F85EE4EF98}" type="slidenum">
              <a:rPr lang="fr-FR" smtClean="0"/>
              <a:pPr>
                <a:defRPr/>
              </a:pPr>
              <a:t>24</a:t>
            </a:fld>
            <a:endParaRPr lang="fr-FR"/>
          </a:p>
        </p:txBody>
      </p:sp>
      <p:graphicFrame>
        <p:nvGraphicFramePr>
          <p:cNvPr id="5" name="Espace réservé du contenu 4"/>
          <p:cNvGraphicFramePr>
            <a:graphicFrameLocks noGrp="1" noChangeAspect="1"/>
          </p:cNvGraphicFramePr>
          <p:nvPr>
            <p:ph idx="1"/>
          </p:nvPr>
        </p:nvGraphicFramePr>
        <p:xfrm>
          <a:off x="868680" y="160020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1"/>
          <p:cNvSpPr>
            <a:spLocks noGrp="1"/>
          </p:cNvSpPr>
          <p:nvPr>
            <p:ph type="title"/>
          </p:nvPr>
        </p:nvSpPr>
        <p:spPr/>
        <p:txBody>
          <a:bodyPr/>
          <a:lstStyle/>
          <a:p>
            <a:r>
              <a:rPr lang="fr-FR" sz="4000" dirty="0" smtClean="0"/>
              <a:t>Land </a:t>
            </a:r>
            <a:r>
              <a:rPr lang="fr-FR" sz="4000" dirty="0" err="1" smtClean="0"/>
              <a:t>available</a:t>
            </a:r>
            <a:r>
              <a:rPr lang="fr-FR" sz="4000" dirty="0" smtClean="0"/>
              <a:t> – </a:t>
            </a:r>
            <a:r>
              <a:rPr lang="fr-FR" sz="4000" dirty="0" err="1" smtClean="0"/>
              <a:t>Low</a:t>
            </a:r>
            <a:r>
              <a:rPr lang="fr-FR" sz="4000" dirty="0" smtClean="0"/>
              <a:t> </a:t>
            </a:r>
            <a:r>
              <a:rPr lang="fr-FR" sz="4000" dirty="0" err="1" smtClean="0"/>
              <a:t>level</a:t>
            </a:r>
            <a:r>
              <a:rPr lang="fr-FR" sz="4000" dirty="0" smtClean="0"/>
              <a:t> of input</a:t>
            </a:r>
            <a:endParaRPr lang="fr-FR" sz="4000" dirty="0"/>
          </a:p>
        </p:txBody>
      </p:sp>
      <p:sp>
        <p:nvSpPr>
          <p:cNvPr id="7" name="ZoneTexte 6"/>
          <p:cNvSpPr txBox="1"/>
          <p:nvPr/>
        </p:nvSpPr>
        <p:spPr>
          <a:xfrm>
            <a:off x="1000100" y="5786454"/>
            <a:ext cx="2688108" cy="276999"/>
          </a:xfrm>
          <a:prstGeom prst="rect">
            <a:avLst/>
          </a:prstGeom>
          <a:noFill/>
        </p:spPr>
        <p:txBody>
          <a:bodyPr wrap="none" rtlCol="0">
            <a:spAutoFit/>
          </a:bodyPr>
          <a:lstStyle/>
          <a:p>
            <a:r>
              <a:rPr lang="fr-FR" sz="1200" dirty="0" smtClean="0"/>
              <a:t>Source: IIASA, AEZ </a:t>
            </a:r>
            <a:r>
              <a:rPr lang="fr-FR" sz="1200" dirty="0" err="1" smtClean="0"/>
              <a:t>database</a:t>
            </a:r>
            <a:r>
              <a:rPr lang="fr-FR" sz="1200" dirty="0" smtClean="0"/>
              <a:t> (2000)</a:t>
            </a:r>
            <a:endParaRPr lang="fr-FR" sz="1200" dirty="0"/>
          </a:p>
        </p:txBody>
      </p:sp>
      <p:sp>
        <p:nvSpPr>
          <p:cNvPr id="8" name="Rectangle 7"/>
          <p:cNvSpPr/>
          <p:nvPr/>
        </p:nvSpPr>
        <p:spPr>
          <a:xfrm>
            <a:off x="142844" y="6407371"/>
            <a:ext cx="1745991" cy="307777"/>
          </a:xfrm>
          <a:prstGeom prst="rect">
            <a:avLst/>
          </a:prstGeom>
        </p:spPr>
        <p:txBody>
          <a:bodyPr wrap="none">
            <a:spAutoFit/>
          </a:bodyPr>
          <a:lstStyle/>
          <a:p>
            <a:r>
              <a:rPr lang="fr-FR" sz="1400" i="1" dirty="0"/>
              <a:t>3</a:t>
            </a:r>
            <a:r>
              <a:rPr lang="fr-FR" sz="1400" i="1" dirty="0" smtClean="0"/>
              <a:t> – Land expansion</a:t>
            </a:r>
            <a:endParaRPr lang="fr-FR" sz="1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76800" y="2286000"/>
            <a:ext cx="4038600" cy="3657600"/>
          </a:xfrm>
          <a:prstGeom prst="rect">
            <a:avLst/>
          </a:prstGeom>
          <a:solidFill>
            <a:srgbClr val="FFFFFF"/>
          </a:solidFill>
          <a:ln w="12700">
            <a:no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fr-FR" sz="1100" dirty="0">
              <a:solidFill>
                <a:schemeClr val="tx1"/>
              </a:solidFill>
            </a:endParaRPr>
          </a:p>
        </p:txBody>
      </p:sp>
      <p:sp>
        <p:nvSpPr>
          <p:cNvPr id="9" name="Rectangle 8"/>
          <p:cNvSpPr/>
          <p:nvPr/>
        </p:nvSpPr>
        <p:spPr>
          <a:xfrm>
            <a:off x="609600" y="2286000"/>
            <a:ext cx="4038600" cy="3657600"/>
          </a:xfrm>
          <a:prstGeom prst="rect">
            <a:avLst/>
          </a:prstGeom>
          <a:solidFill>
            <a:srgbClr val="FFFFFF"/>
          </a:solidFill>
          <a:ln w="12700">
            <a:noFill/>
          </a:ln>
          <a:effectLst>
            <a:outerShdw sx="1000" sy="1000" rotWithShape="0">
              <a:srgbClr val="000000"/>
            </a:outerShdw>
          </a:effectLst>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fr-FR" sz="1100" dirty="0">
              <a:solidFill>
                <a:schemeClr val="tx1"/>
              </a:solidFill>
            </a:endParaRPr>
          </a:p>
        </p:txBody>
      </p:sp>
      <p:sp>
        <p:nvSpPr>
          <p:cNvPr id="20484" name="Titre 1"/>
          <p:cNvSpPr>
            <a:spLocks noGrp="1"/>
          </p:cNvSpPr>
          <p:nvPr>
            <p:ph type="title" idx="4294967295"/>
          </p:nvPr>
        </p:nvSpPr>
        <p:spPr>
          <a:xfrm>
            <a:off x="838200" y="357188"/>
            <a:ext cx="7772400" cy="579437"/>
          </a:xfrm>
        </p:spPr>
        <p:txBody>
          <a:bodyPr>
            <a:normAutofit fontScale="90000"/>
          </a:bodyPr>
          <a:lstStyle/>
          <a:p>
            <a:r>
              <a:rPr lang="fr-FR" sz="3600" dirty="0" err="1" smtClean="0"/>
              <a:t>Managed</a:t>
            </a:r>
            <a:r>
              <a:rPr lang="fr-FR" sz="3600" dirty="0" smtClean="0"/>
              <a:t> land use expansion</a:t>
            </a:r>
          </a:p>
        </p:txBody>
      </p:sp>
      <p:sp>
        <p:nvSpPr>
          <p:cNvPr id="20485" name="Espace réservé du contenu 2"/>
          <p:cNvSpPr>
            <a:spLocks noGrp="1"/>
          </p:cNvSpPr>
          <p:nvPr>
            <p:ph sz="half" idx="4294967295"/>
          </p:nvPr>
        </p:nvSpPr>
        <p:spPr>
          <a:xfrm>
            <a:off x="457200" y="1417638"/>
            <a:ext cx="4038600" cy="4525962"/>
          </a:xfrm>
        </p:spPr>
        <p:txBody>
          <a:bodyPr/>
          <a:lstStyle/>
          <a:p>
            <a:r>
              <a:rPr lang="fr-FR" sz="2000" dirty="0" smtClean="0"/>
              <a:t>Land use </a:t>
            </a:r>
            <a:r>
              <a:rPr lang="fr-FR" sz="2000" dirty="0" err="1" smtClean="0"/>
              <a:t>within</a:t>
            </a:r>
            <a:r>
              <a:rPr lang="fr-FR" sz="2000" dirty="0" smtClean="0"/>
              <a:t> </a:t>
            </a:r>
            <a:r>
              <a:rPr lang="fr-FR" sz="2000" dirty="0" err="1" smtClean="0"/>
              <a:t>managed</a:t>
            </a:r>
            <a:r>
              <a:rPr lang="fr-FR" sz="2000" dirty="0" smtClean="0"/>
              <a:t> land </a:t>
            </a:r>
            <a:r>
              <a:rPr lang="fr-FR" sz="2000" dirty="0" err="1" smtClean="0"/>
              <a:t>is</a:t>
            </a:r>
            <a:r>
              <a:rPr lang="fr-FR" sz="2000" dirty="0" smtClean="0"/>
              <a:t> </a:t>
            </a:r>
            <a:r>
              <a:rPr lang="fr-FR" sz="2000" dirty="0" err="1" smtClean="0"/>
              <a:t>endogenous</a:t>
            </a:r>
            <a:endParaRPr lang="fr-FR" sz="2000" dirty="0" smtClean="0"/>
          </a:p>
          <a:p>
            <a:r>
              <a:rPr lang="fr-FR" sz="2000" dirty="0" err="1" smtClean="0"/>
              <a:t>Unmanaged</a:t>
            </a:r>
            <a:r>
              <a:rPr lang="fr-FR" sz="2000" dirty="0" smtClean="0"/>
              <a:t> land</a:t>
            </a:r>
          </a:p>
          <a:p>
            <a:pPr lvl="1"/>
            <a:r>
              <a:rPr lang="fr-FR" sz="1600" dirty="0" smtClean="0"/>
              <a:t>Baseline </a:t>
            </a:r>
            <a:r>
              <a:rPr lang="fr-FR" sz="1600" dirty="0" err="1" smtClean="0"/>
              <a:t>is</a:t>
            </a:r>
            <a:r>
              <a:rPr lang="fr-FR" sz="1600" dirty="0" smtClean="0"/>
              <a:t> </a:t>
            </a:r>
            <a:r>
              <a:rPr lang="fr-FR" sz="1600" dirty="0" err="1" smtClean="0"/>
              <a:t>exogenous</a:t>
            </a:r>
            <a:endParaRPr lang="fr-FR" sz="1600" dirty="0" smtClean="0"/>
          </a:p>
          <a:p>
            <a:pPr lvl="1"/>
            <a:r>
              <a:rPr lang="fr-FR" sz="1600" dirty="0" smtClean="0"/>
              <a:t>Land expansion marginal </a:t>
            </a:r>
            <a:r>
              <a:rPr lang="fr-FR" sz="1600" dirty="0" err="1" smtClean="0"/>
              <a:t>endogenous</a:t>
            </a:r>
            <a:r>
              <a:rPr lang="fr-FR" sz="1600" dirty="0" smtClean="0"/>
              <a:t> component: </a:t>
            </a:r>
            <a:r>
              <a:rPr lang="fr-FR" sz="1600" dirty="0" err="1" smtClean="0"/>
              <a:t>we</a:t>
            </a:r>
            <a:r>
              <a:rPr lang="fr-FR" sz="1600" dirty="0" smtClean="0"/>
              <a:t> </a:t>
            </a:r>
            <a:r>
              <a:rPr lang="fr-FR" sz="1600" dirty="0" err="1" smtClean="0"/>
              <a:t>distribute</a:t>
            </a:r>
            <a:r>
              <a:rPr lang="fr-FR" sz="1600" dirty="0" smtClean="0"/>
              <a:t> </a:t>
            </a:r>
            <a:r>
              <a:rPr lang="fr-FR" sz="1600" dirty="0" err="1" smtClean="0"/>
              <a:t>between</a:t>
            </a:r>
            <a:r>
              <a:rPr lang="fr-FR" sz="1600" dirty="0" smtClean="0"/>
              <a:t> </a:t>
            </a:r>
            <a:r>
              <a:rPr lang="fr-FR" sz="1600" dirty="0" err="1" smtClean="0"/>
              <a:t>unmanaged</a:t>
            </a:r>
            <a:r>
              <a:rPr lang="fr-FR" sz="1600" dirty="0" smtClean="0"/>
              <a:t>  land </a:t>
            </a:r>
            <a:r>
              <a:rPr lang="fr-FR" sz="1600" dirty="0" err="1" smtClean="0"/>
              <a:t>following</a:t>
            </a:r>
            <a:r>
              <a:rPr lang="fr-FR" sz="1600" dirty="0" smtClean="0"/>
              <a:t> </a:t>
            </a:r>
            <a:r>
              <a:rPr lang="fr-FR" sz="1600" dirty="0" err="1" smtClean="0"/>
              <a:t>historical</a:t>
            </a:r>
            <a:r>
              <a:rPr lang="fr-FR" sz="1600" dirty="0" smtClean="0"/>
              <a:t> land use change</a:t>
            </a:r>
          </a:p>
          <a:p>
            <a:pPr lvl="1"/>
            <a:r>
              <a:rPr lang="fr-FR" sz="1600" dirty="0" smtClean="0"/>
              <a:t>Conversion source </a:t>
            </a:r>
            <a:r>
              <a:rPr lang="fr-FR" sz="1600" dirty="0" err="1" smtClean="0"/>
              <a:t>is</a:t>
            </a:r>
            <a:r>
              <a:rPr lang="fr-FR" sz="1600" dirty="0" smtClean="0"/>
              <a:t> </a:t>
            </a:r>
            <a:r>
              <a:rPr lang="fr-FR" sz="1600" dirty="0" err="1" smtClean="0"/>
              <a:t>allocated</a:t>
            </a:r>
            <a:r>
              <a:rPr lang="fr-FR" sz="1600" dirty="0" smtClean="0"/>
              <a:t> </a:t>
            </a:r>
            <a:r>
              <a:rPr lang="fr-FR" sz="1600" dirty="0" err="1" smtClean="0"/>
              <a:t>proportionnaly</a:t>
            </a:r>
            <a:r>
              <a:rPr lang="fr-FR" sz="1600" dirty="0" smtClean="0"/>
              <a:t> to </a:t>
            </a:r>
            <a:r>
              <a:rPr lang="fr-FR" sz="1600" dirty="0" err="1" smtClean="0"/>
              <a:t>past</a:t>
            </a:r>
            <a:r>
              <a:rPr lang="fr-FR" sz="1600" dirty="0" smtClean="0"/>
              <a:t> conversion </a:t>
            </a:r>
            <a:r>
              <a:rPr lang="fr-FR" sz="1600" dirty="0" err="1" smtClean="0"/>
              <a:t>intensity</a:t>
            </a:r>
            <a:r>
              <a:rPr lang="fr-FR" sz="1600" dirty="0" smtClean="0"/>
              <a:t> of </a:t>
            </a:r>
            <a:r>
              <a:rPr lang="fr-FR" sz="1600" dirty="0" err="1" smtClean="0"/>
              <a:t>different</a:t>
            </a:r>
            <a:r>
              <a:rPr lang="fr-FR" sz="1600" dirty="0" smtClean="0"/>
              <a:t> land use.</a:t>
            </a:r>
          </a:p>
          <a:p>
            <a:r>
              <a:rPr lang="fr-FR" sz="2000" dirty="0" err="1" smtClean="0"/>
              <a:t>Cropland</a:t>
            </a:r>
            <a:r>
              <a:rPr lang="fr-FR" sz="2000" dirty="0" smtClean="0"/>
              <a:t> expansion </a:t>
            </a:r>
            <a:r>
              <a:rPr lang="fr-FR" sz="2000" dirty="0" err="1" smtClean="0"/>
              <a:t>comes</a:t>
            </a:r>
            <a:r>
              <a:rPr lang="fr-FR" sz="2000" dirty="0" smtClean="0"/>
              <a:t> </a:t>
            </a:r>
            <a:r>
              <a:rPr lang="fr-FR" sz="2000" dirty="0" err="1" smtClean="0"/>
              <a:t>from</a:t>
            </a:r>
            <a:r>
              <a:rPr lang="fr-FR" sz="2000" dirty="0" smtClean="0"/>
              <a:t>:</a:t>
            </a:r>
          </a:p>
          <a:p>
            <a:pPr lvl="1"/>
            <a:r>
              <a:rPr lang="fr-FR" sz="1600" dirty="0" smtClean="0"/>
              <a:t>Substitution </a:t>
            </a:r>
            <a:r>
              <a:rPr lang="fr-FR" sz="1600" dirty="0" err="1" smtClean="0"/>
              <a:t>between</a:t>
            </a:r>
            <a:r>
              <a:rPr lang="fr-FR" sz="1600" dirty="0" smtClean="0"/>
              <a:t> </a:t>
            </a:r>
            <a:r>
              <a:rPr lang="fr-FR" sz="1600" dirty="0" err="1" smtClean="0"/>
              <a:t>economic</a:t>
            </a:r>
            <a:r>
              <a:rPr lang="fr-FR" sz="1600" dirty="0" smtClean="0"/>
              <a:t> uses</a:t>
            </a:r>
          </a:p>
          <a:p>
            <a:pPr lvl="1"/>
            <a:r>
              <a:rPr lang="fr-FR" sz="1600" dirty="0" smtClean="0"/>
              <a:t>Expansion </a:t>
            </a:r>
            <a:r>
              <a:rPr lang="fr-FR" sz="1600" dirty="0" err="1" smtClean="0"/>
              <a:t>from</a:t>
            </a:r>
            <a:r>
              <a:rPr lang="fr-FR" sz="1600" dirty="0" smtClean="0"/>
              <a:t> </a:t>
            </a:r>
            <a:r>
              <a:rPr lang="fr-FR" sz="1600" dirty="0" err="1" smtClean="0"/>
              <a:t>grassland</a:t>
            </a:r>
            <a:r>
              <a:rPr lang="fr-FR" sz="1600" dirty="0" smtClean="0"/>
              <a:t>, </a:t>
            </a:r>
            <a:r>
              <a:rPr lang="fr-FR" sz="1600" dirty="0" err="1" smtClean="0"/>
              <a:t>primary</a:t>
            </a:r>
            <a:r>
              <a:rPr lang="fr-FR" sz="1600" dirty="0" smtClean="0"/>
              <a:t> </a:t>
            </a:r>
            <a:r>
              <a:rPr lang="fr-FR" sz="1600" dirty="0" err="1" smtClean="0"/>
              <a:t>forest</a:t>
            </a:r>
            <a:r>
              <a:rPr lang="fr-FR" sz="1600" dirty="0" smtClean="0"/>
              <a:t> and </a:t>
            </a:r>
            <a:r>
              <a:rPr lang="fr-FR" sz="1600" dirty="0" err="1" smtClean="0"/>
              <a:t>other</a:t>
            </a:r>
            <a:r>
              <a:rPr lang="fr-FR" sz="1600" dirty="0" smtClean="0"/>
              <a:t> land</a:t>
            </a:r>
          </a:p>
          <a:p>
            <a:endParaRPr lang="fr-FR" sz="2000" dirty="0" smtClean="0"/>
          </a:p>
        </p:txBody>
      </p:sp>
      <p:sp>
        <p:nvSpPr>
          <p:cNvPr id="20486" name="Espace réservé du contenu 3"/>
          <p:cNvSpPr>
            <a:spLocks noGrp="1"/>
          </p:cNvSpPr>
          <p:nvPr>
            <p:ph sz="half" idx="4294967295"/>
          </p:nvPr>
        </p:nvSpPr>
        <p:spPr>
          <a:xfrm>
            <a:off x="4500563" y="1417638"/>
            <a:ext cx="4471987" cy="4525962"/>
          </a:xfrm>
        </p:spPr>
        <p:txBody>
          <a:bodyPr/>
          <a:lstStyle/>
          <a:p>
            <a:endParaRPr lang="fr-FR" sz="2000" dirty="0" smtClean="0"/>
          </a:p>
        </p:txBody>
      </p:sp>
      <p:pic>
        <p:nvPicPr>
          <p:cNvPr id="20487" name="Picture 5"/>
          <p:cNvPicPr>
            <a:picLocks noChangeAspect="1" noChangeArrowheads="1"/>
          </p:cNvPicPr>
          <p:nvPr/>
        </p:nvPicPr>
        <p:blipFill>
          <a:blip r:embed="rId3" cstate="print"/>
          <a:srcRect l="74095" t="45045" b="39084"/>
          <a:stretch>
            <a:fillRect/>
          </a:stretch>
        </p:blipFill>
        <p:spPr bwMode="auto">
          <a:xfrm>
            <a:off x="7443788" y="2500313"/>
            <a:ext cx="1295400" cy="500062"/>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4549486E-93B0-47C3-B517-A034077BD1EA}" type="slidenum">
              <a:rPr lang="fr-FR" smtClean="0"/>
              <a:pPr>
                <a:defRPr/>
              </a:pPr>
              <a:t>25</a:t>
            </a:fld>
            <a:endParaRPr lang="fr-FR" dirty="0"/>
          </a:p>
        </p:txBody>
      </p:sp>
      <p:sp>
        <p:nvSpPr>
          <p:cNvPr id="12" name="Rectangle 11"/>
          <p:cNvSpPr/>
          <p:nvPr/>
        </p:nvSpPr>
        <p:spPr>
          <a:xfrm>
            <a:off x="142844" y="6407371"/>
            <a:ext cx="3143553" cy="307777"/>
          </a:xfrm>
          <a:prstGeom prst="rect">
            <a:avLst/>
          </a:prstGeom>
        </p:spPr>
        <p:txBody>
          <a:bodyPr wrap="none">
            <a:spAutoFit/>
          </a:bodyPr>
          <a:lstStyle/>
          <a:p>
            <a:r>
              <a:rPr lang="fr-FR" sz="1400" i="1" dirty="0" smtClean="0"/>
              <a:t>4 – Allocation </a:t>
            </a:r>
            <a:r>
              <a:rPr lang="fr-FR" sz="1400" i="1" dirty="0" err="1" smtClean="0"/>
              <a:t>within</a:t>
            </a:r>
            <a:r>
              <a:rPr lang="fr-FR" sz="1400" i="1" dirty="0" smtClean="0"/>
              <a:t> </a:t>
            </a:r>
            <a:r>
              <a:rPr lang="fr-FR" sz="1400" i="1" dirty="0" err="1" smtClean="0"/>
              <a:t>unmanaged</a:t>
            </a:r>
            <a:r>
              <a:rPr lang="fr-FR" sz="1400" i="1" dirty="0" smtClean="0"/>
              <a:t> land</a:t>
            </a:r>
            <a:endParaRPr lang="fr-FR" sz="1400" i="1" dirty="0"/>
          </a:p>
        </p:txBody>
      </p:sp>
      <p:pic>
        <p:nvPicPr>
          <p:cNvPr id="119810" name="Picture 2"/>
          <p:cNvPicPr>
            <a:picLocks noChangeAspect="1" noChangeArrowheads="1"/>
          </p:cNvPicPr>
          <p:nvPr/>
        </p:nvPicPr>
        <p:blipFill>
          <a:blip r:embed="rId4" cstate="print"/>
          <a:srcRect/>
          <a:stretch>
            <a:fillRect/>
          </a:stretch>
        </p:blipFill>
        <p:spPr bwMode="auto">
          <a:xfrm>
            <a:off x="4500562" y="2285992"/>
            <a:ext cx="4437859" cy="31432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Historical</a:t>
            </a:r>
            <a:r>
              <a:rPr lang="fr-FR" dirty="0" smtClean="0"/>
              <a:t> land use</a:t>
            </a:r>
            <a:endParaRPr lang="fr-FR" dirty="0"/>
          </a:p>
        </p:txBody>
      </p:sp>
      <p:sp>
        <p:nvSpPr>
          <p:cNvPr id="4" name="Espace réservé du contenu 3"/>
          <p:cNvSpPr>
            <a:spLocks noGrp="1"/>
          </p:cNvSpPr>
          <p:nvPr>
            <p:ph sz="half" idx="1"/>
          </p:nvPr>
        </p:nvSpPr>
        <p:spPr/>
        <p:txBody>
          <a:bodyPr/>
          <a:lstStyle/>
          <a:p>
            <a:r>
              <a:rPr lang="fr-FR" sz="2400" dirty="0" err="1" smtClean="0"/>
              <a:t>Based</a:t>
            </a:r>
            <a:r>
              <a:rPr lang="fr-FR" sz="2400" dirty="0" smtClean="0"/>
              <a:t> on FAO </a:t>
            </a:r>
            <a:r>
              <a:rPr lang="fr-FR" sz="2400" dirty="0" err="1" smtClean="0"/>
              <a:t>estimates</a:t>
            </a:r>
            <a:r>
              <a:rPr lang="fr-FR" sz="2400" dirty="0" smtClean="0"/>
              <a:t> on the 5 or 10 last </a:t>
            </a:r>
            <a:r>
              <a:rPr lang="fr-FR" sz="2400" dirty="0" err="1" smtClean="0"/>
              <a:t>years</a:t>
            </a:r>
            <a:endParaRPr lang="fr-FR" sz="2400" dirty="0" smtClean="0"/>
          </a:p>
          <a:p>
            <a:pPr lvl="1"/>
            <a:r>
              <a:rPr lang="fr-FR" sz="2000" dirty="0" smtClean="0"/>
              <a:t>How marginal ?</a:t>
            </a:r>
          </a:p>
          <a:p>
            <a:pPr lvl="1"/>
            <a:r>
              <a:rPr lang="fr-FR" sz="2000" dirty="0" smtClean="0"/>
              <a:t>How </a:t>
            </a:r>
            <a:r>
              <a:rPr lang="fr-FR" sz="2000" dirty="0" err="1" smtClean="0"/>
              <a:t>accurate</a:t>
            </a:r>
            <a:r>
              <a:rPr lang="fr-FR" sz="2000" dirty="0" smtClean="0"/>
              <a:t> are the data ?</a:t>
            </a:r>
          </a:p>
          <a:p>
            <a:pPr lvl="1"/>
            <a:r>
              <a:rPr lang="fr-FR" sz="2000" dirty="0" smtClean="0"/>
              <a:t>FAO has </a:t>
            </a:r>
            <a:r>
              <a:rPr lang="fr-FR" sz="2000" dirty="0" err="1" smtClean="0"/>
              <a:t>limited</a:t>
            </a:r>
            <a:r>
              <a:rPr lang="fr-FR" sz="2000" dirty="0" smtClean="0"/>
              <a:t> </a:t>
            </a:r>
            <a:r>
              <a:rPr lang="fr-FR" sz="2000" dirty="0" err="1" smtClean="0"/>
              <a:t>number</a:t>
            </a:r>
            <a:r>
              <a:rPr lang="fr-FR" sz="2000" dirty="0" smtClean="0"/>
              <a:t> of land use</a:t>
            </a:r>
          </a:p>
          <a:p>
            <a:r>
              <a:rPr lang="fr-FR" sz="2400" dirty="0" err="1" smtClean="0"/>
              <a:t>Computing</a:t>
            </a:r>
            <a:r>
              <a:rPr lang="fr-FR" sz="2400" dirty="0" smtClean="0"/>
              <a:t> expansion </a:t>
            </a:r>
            <a:r>
              <a:rPr lang="fr-FR" sz="2400" dirty="0" err="1" smtClean="0"/>
              <a:t>at</a:t>
            </a:r>
            <a:r>
              <a:rPr lang="fr-FR" sz="2400" dirty="0" smtClean="0"/>
              <a:t> the national </a:t>
            </a:r>
            <a:r>
              <a:rPr lang="fr-FR" sz="2400" dirty="0" err="1" smtClean="0"/>
              <a:t>level</a:t>
            </a:r>
            <a:r>
              <a:rPr lang="fr-FR" sz="2400" dirty="0" smtClean="0"/>
              <a:t> or </a:t>
            </a:r>
            <a:r>
              <a:rPr lang="fr-FR" sz="2400" dirty="0" err="1" smtClean="0"/>
              <a:t>at</a:t>
            </a:r>
            <a:r>
              <a:rPr lang="fr-FR" sz="2400" dirty="0" smtClean="0"/>
              <a:t> the national * AEZ </a:t>
            </a:r>
            <a:r>
              <a:rPr lang="fr-FR" sz="2400" dirty="0" err="1" smtClean="0"/>
              <a:t>level</a:t>
            </a:r>
            <a:r>
              <a:rPr lang="fr-FR" sz="2400" dirty="0" smtClean="0"/>
              <a:t> ?</a:t>
            </a:r>
          </a:p>
          <a:p>
            <a:pPr lvl="1"/>
            <a:r>
              <a:rPr lang="fr-FR" sz="2000" dirty="0" smtClean="0"/>
              <a:t>&gt;  </a:t>
            </a:r>
            <a:r>
              <a:rPr lang="fr-FR" sz="2000" dirty="0" err="1" smtClean="0"/>
              <a:t>need</a:t>
            </a:r>
            <a:r>
              <a:rPr lang="fr-FR" sz="2000" dirty="0" smtClean="0"/>
              <a:t> of </a:t>
            </a:r>
            <a:r>
              <a:rPr lang="fr-FR" sz="2000" dirty="0" err="1" smtClean="0"/>
              <a:t>historical</a:t>
            </a:r>
            <a:r>
              <a:rPr lang="fr-FR" sz="2000" dirty="0" smtClean="0"/>
              <a:t> changes </a:t>
            </a:r>
            <a:r>
              <a:rPr lang="fr-FR" sz="2000" dirty="0" err="1" smtClean="0"/>
              <a:t>at</a:t>
            </a:r>
            <a:r>
              <a:rPr lang="fr-FR" sz="2000" dirty="0" smtClean="0"/>
              <a:t> </a:t>
            </a:r>
            <a:r>
              <a:rPr lang="fr-FR" sz="2000" dirty="0" err="1" smtClean="0"/>
              <a:t>this</a:t>
            </a:r>
            <a:r>
              <a:rPr lang="fr-FR" sz="2000" dirty="0" smtClean="0"/>
              <a:t> </a:t>
            </a:r>
            <a:r>
              <a:rPr lang="fr-FR" sz="2000" dirty="0" err="1" smtClean="0"/>
              <a:t>level</a:t>
            </a:r>
            <a:r>
              <a:rPr lang="fr-FR" dirty="0" smtClean="0"/>
              <a:t> </a:t>
            </a:r>
            <a:r>
              <a:rPr lang="fr-FR" sz="2000" dirty="0" smtClean="0"/>
              <a:t>to </a:t>
            </a:r>
            <a:r>
              <a:rPr lang="fr-FR" sz="2000" dirty="0" err="1" smtClean="0"/>
              <a:t>be</a:t>
            </a:r>
            <a:r>
              <a:rPr lang="fr-FR" sz="2000" dirty="0" smtClean="0"/>
              <a:t> </a:t>
            </a:r>
            <a:r>
              <a:rPr lang="fr-FR" sz="2000" dirty="0" err="1" smtClean="0"/>
              <a:t>really</a:t>
            </a:r>
            <a:r>
              <a:rPr lang="fr-FR" sz="2000" dirty="0" smtClean="0"/>
              <a:t> effective</a:t>
            </a:r>
          </a:p>
          <a:p>
            <a:endParaRPr lang="fr-FR" dirty="0" smtClean="0"/>
          </a:p>
        </p:txBody>
      </p:sp>
      <p:sp>
        <p:nvSpPr>
          <p:cNvPr id="2" name="Espace réservé du numéro de diapositive 1"/>
          <p:cNvSpPr>
            <a:spLocks noGrp="1"/>
          </p:cNvSpPr>
          <p:nvPr>
            <p:ph type="sldNum" sz="quarter" idx="12"/>
          </p:nvPr>
        </p:nvSpPr>
        <p:spPr/>
        <p:txBody>
          <a:bodyPr/>
          <a:lstStyle/>
          <a:p>
            <a:pPr>
              <a:defRPr/>
            </a:pPr>
            <a:fld id="{4549486E-93B0-47C3-B517-A034077BD1EA}" type="slidenum">
              <a:rPr lang="fr-FR" smtClean="0"/>
              <a:pPr>
                <a:defRPr/>
              </a:pPr>
              <a:t>26</a:t>
            </a:fld>
            <a:endParaRPr lang="fr-FR" dirty="0"/>
          </a:p>
        </p:txBody>
      </p:sp>
      <p:sp>
        <p:nvSpPr>
          <p:cNvPr id="7" name="Espace réservé du contenu 6"/>
          <p:cNvSpPr>
            <a:spLocks noGrp="1"/>
          </p:cNvSpPr>
          <p:nvPr>
            <p:ph sz="half" idx="2"/>
          </p:nvPr>
        </p:nvSpPr>
        <p:spPr/>
        <p:txBody>
          <a:bodyPr/>
          <a:lstStyle/>
          <a:p>
            <a:r>
              <a:rPr lang="fr-FR" dirty="0" err="1" smtClean="0"/>
              <a:t>Approach</a:t>
            </a:r>
            <a:r>
              <a:rPr lang="fr-FR" dirty="0" smtClean="0"/>
              <a:t> </a:t>
            </a:r>
            <a:r>
              <a:rPr lang="fr-FR" dirty="0" err="1" smtClean="0"/>
              <a:t>chosen</a:t>
            </a:r>
            <a:r>
              <a:rPr lang="fr-FR" dirty="0" smtClean="0"/>
              <a:t> by EPA:</a:t>
            </a:r>
          </a:p>
          <a:p>
            <a:pPr lvl="1"/>
            <a:r>
              <a:rPr lang="fr-FR" dirty="0" smtClean="0"/>
              <a:t>building a </a:t>
            </a:r>
            <a:r>
              <a:rPr lang="fr-FR" dirty="0" err="1" smtClean="0"/>
              <a:t>precise</a:t>
            </a:r>
            <a:r>
              <a:rPr lang="fr-FR" dirty="0" smtClean="0"/>
              <a:t> </a:t>
            </a:r>
            <a:r>
              <a:rPr lang="fr-FR" dirty="0" err="1" smtClean="0"/>
              <a:t>historical</a:t>
            </a:r>
            <a:r>
              <a:rPr lang="fr-FR" dirty="0" smtClean="0"/>
              <a:t> </a:t>
            </a:r>
            <a:r>
              <a:rPr lang="fr-FR" dirty="0" err="1" smtClean="0"/>
              <a:t>database</a:t>
            </a:r>
            <a:endParaRPr lang="fr-FR" dirty="0" smtClean="0"/>
          </a:p>
          <a:p>
            <a:pPr lvl="1"/>
            <a:r>
              <a:rPr lang="fr-FR" dirty="0" err="1" smtClean="0"/>
              <a:t>Relying</a:t>
            </a:r>
            <a:r>
              <a:rPr lang="fr-FR" dirty="0" smtClean="0"/>
              <a:t> on </a:t>
            </a:r>
            <a:r>
              <a:rPr lang="fr-FR" dirty="0" err="1" smtClean="0"/>
              <a:t>remote</a:t>
            </a:r>
            <a:r>
              <a:rPr lang="fr-FR" dirty="0" smtClean="0"/>
              <a:t>-</a:t>
            </a:r>
            <a:r>
              <a:rPr lang="fr-FR" dirty="0" err="1" smtClean="0"/>
              <a:t>sensing</a:t>
            </a:r>
            <a:r>
              <a:rPr lang="fr-FR" dirty="0" smtClean="0"/>
              <a:t> data</a:t>
            </a:r>
            <a:endParaRPr lang="fr-FR" dirty="0"/>
          </a:p>
        </p:txBody>
      </p:sp>
      <p:pic>
        <p:nvPicPr>
          <p:cNvPr id="8" name="Picture 2"/>
          <p:cNvPicPr>
            <a:picLocks noChangeAspect="1" noChangeArrowheads="1"/>
          </p:cNvPicPr>
          <p:nvPr/>
        </p:nvPicPr>
        <p:blipFill>
          <a:blip r:embed="rId3" cstate="print"/>
          <a:stretch>
            <a:fillRect/>
          </a:stretch>
        </p:blipFill>
        <p:spPr bwMode="auto">
          <a:xfrm>
            <a:off x="4423115" y="4254501"/>
            <a:ext cx="4649479" cy="2174895"/>
          </a:xfrm>
          <a:prstGeom prst="rect">
            <a:avLst/>
          </a:prstGeom>
          <a:noFill/>
          <a:ln w="9525">
            <a:noFill/>
            <a:miter lim="800000"/>
            <a:headEnd/>
            <a:tailEnd/>
          </a:ln>
          <a:effectLst/>
        </p:spPr>
      </p:pic>
      <p:sp>
        <p:nvSpPr>
          <p:cNvPr id="9" name="Rectangle 8"/>
          <p:cNvSpPr/>
          <p:nvPr/>
        </p:nvSpPr>
        <p:spPr>
          <a:xfrm>
            <a:off x="142844" y="6407371"/>
            <a:ext cx="3143553" cy="307777"/>
          </a:xfrm>
          <a:prstGeom prst="rect">
            <a:avLst/>
          </a:prstGeom>
        </p:spPr>
        <p:txBody>
          <a:bodyPr wrap="none">
            <a:spAutoFit/>
          </a:bodyPr>
          <a:lstStyle/>
          <a:p>
            <a:r>
              <a:rPr lang="fr-FR" sz="1400" i="1" dirty="0" smtClean="0"/>
              <a:t>4 – Allocation </a:t>
            </a:r>
            <a:r>
              <a:rPr lang="fr-FR" sz="1400" i="1" dirty="0" err="1" smtClean="0"/>
              <a:t>within</a:t>
            </a:r>
            <a:r>
              <a:rPr lang="fr-FR" sz="1400" i="1" dirty="0" smtClean="0"/>
              <a:t> </a:t>
            </a:r>
            <a:r>
              <a:rPr lang="fr-FR" sz="1400" i="1" dirty="0" err="1" smtClean="0"/>
              <a:t>unmanaged</a:t>
            </a:r>
            <a:r>
              <a:rPr lang="fr-FR" sz="1400" i="1" dirty="0" smtClean="0"/>
              <a:t> land</a:t>
            </a:r>
            <a:endParaRPr lang="fr-FR" sz="1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idx="4294967295"/>
          </p:nvPr>
        </p:nvSpPr>
        <p:spPr>
          <a:xfrm>
            <a:off x="428625" y="285750"/>
            <a:ext cx="8229600" cy="584200"/>
          </a:xfrm>
        </p:spPr>
        <p:txBody>
          <a:bodyPr rtlCol="0">
            <a:normAutofit fontScale="90000"/>
          </a:bodyPr>
          <a:lstStyle/>
          <a:p>
            <a:pPr fontAlgn="auto">
              <a:spcAft>
                <a:spcPts val="0"/>
              </a:spcAft>
              <a:defRPr/>
            </a:pPr>
            <a:r>
              <a:rPr lang="fr-FR" smtClean="0"/>
              <a:t>Yield representation</a:t>
            </a:r>
          </a:p>
        </p:txBody>
      </p:sp>
      <p:sp>
        <p:nvSpPr>
          <p:cNvPr id="21507" name="Espace réservé du contenu 2"/>
          <p:cNvSpPr>
            <a:spLocks noGrp="1"/>
          </p:cNvSpPr>
          <p:nvPr>
            <p:ph sz="half" idx="4294967295"/>
          </p:nvPr>
        </p:nvSpPr>
        <p:spPr>
          <a:xfrm>
            <a:off x="609600" y="1417638"/>
            <a:ext cx="4038600" cy="4525962"/>
          </a:xfrm>
        </p:spPr>
        <p:txBody>
          <a:bodyPr/>
          <a:lstStyle/>
          <a:p>
            <a:r>
              <a:rPr lang="fr-FR" sz="2400" smtClean="0"/>
              <a:t>Production structure tree</a:t>
            </a:r>
          </a:p>
        </p:txBody>
      </p:sp>
      <p:sp>
        <p:nvSpPr>
          <p:cNvPr id="21508" name="Espace réservé du contenu 3"/>
          <p:cNvSpPr>
            <a:spLocks noGrp="1"/>
          </p:cNvSpPr>
          <p:nvPr>
            <p:ph sz="half" idx="4294967295"/>
          </p:nvPr>
        </p:nvSpPr>
        <p:spPr>
          <a:xfrm>
            <a:off x="5500688" y="1928813"/>
            <a:ext cx="3714750" cy="4525962"/>
          </a:xfrm>
        </p:spPr>
        <p:txBody>
          <a:bodyPr/>
          <a:lstStyle/>
          <a:p>
            <a:r>
              <a:rPr lang="fr-FR" sz="2000" dirty="0" smtClean="0"/>
              <a:t>An </a:t>
            </a:r>
            <a:r>
              <a:rPr lang="fr-FR" sz="2000" dirty="0" err="1" smtClean="0"/>
              <a:t>exogenous</a:t>
            </a:r>
            <a:r>
              <a:rPr lang="fr-FR" sz="2000" dirty="0" smtClean="0"/>
              <a:t> </a:t>
            </a:r>
            <a:r>
              <a:rPr lang="fr-FR" sz="2000" dirty="0" err="1" smtClean="0"/>
              <a:t>technology</a:t>
            </a:r>
            <a:r>
              <a:rPr lang="fr-FR" sz="2000" dirty="0" smtClean="0"/>
              <a:t> component</a:t>
            </a:r>
          </a:p>
          <a:p>
            <a:r>
              <a:rPr lang="fr-FR" sz="2000" dirty="0" smtClean="0"/>
              <a:t>An </a:t>
            </a:r>
            <a:r>
              <a:rPr lang="fr-FR" sz="2000" dirty="0" err="1" smtClean="0"/>
              <a:t>endogenous</a:t>
            </a:r>
            <a:r>
              <a:rPr lang="fr-FR" sz="2000" dirty="0" smtClean="0"/>
              <a:t> factor distribution </a:t>
            </a:r>
            <a:r>
              <a:rPr lang="fr-FR" sz="2000" dirty="0" err="1" smtClean="0"/>
              <a:t>effect</a:t>
            </a:r>
            <a:endParaRPr lang="fr-FR" sz="2000" dirty="0" smtClean="0"/>
          </a:p>
          <a:p>
            <a:r>
              <a:rPr lang="fr-FR" sz="2000" dirty="0" smtClean="0"/>
              <a:t>Calibration on </a:t>
            </a:r>
            <a:r>
              <a:rPr lang="fr-FR" sz="2000" dirty="0" err="1" smtClean="0"/>
              <a:t>elasticities</a:t>
            </a:r>
            <a:r>
              <a:rPr lang="fr-FR" sz="2000" dirty="0" smtClean="0"/>
              <a:t> of </a:t>
            </a:r>
            <a:r>
              <a:rPr lang="fr-FR" sz="2000" dirty="0" err="1" smtClean="0"/>
              <a:t>yield</a:t>
            </a:r>
            <a:r>
              <a:rPr lang="fr-FR" sz="2000" dirty="0" smtClean="0"/>
              <a:t> to fertiliser </a:t>
            </a:r>
            <a:r>
              <a:rPr lang="fr-FR" sz="2000" dirty="0" err="1" smtClean="0"/>
              <a:t>prices</a:t>
            </a:r>
            <a:r>
              <a:rPr lang="fr-FR" sz="2000" dirty="0" smtClean="0"/>
              <a:t> (</a:t>
            </a:r>
            <a:r>
              <a:rPr lang="fr-FR" sz="2000" dirty="0" err="1" smtClean="0"/>
              <a:t>provided</a:t>
            </a:r>
            <a:r>
              <a:rPr lang="fr-FR" sz="2000" dirty="0" smtClean="0"/>
              <a:t> by IFPRI partial </a:t>
            </a:r>
            <a:r>
              <a:rPr lang="fr-FR" sz="2000" dirty="0" err="1" smtClean="0"/>
              <a:t>equilibrium</a:t>
            </a:r>
            <a:r>
              <a:rPr lang="fr-FR" sz="2000" dirty="0" smtClean="0"/>
              <a:t> </a:t>
            </a:r>
            <a:r>
              <a:rPr lang="fr-FR" sz="2000" dirty="0" err="1" smtClean="0"/>
              <a:t>models</a:t>
            </a:r>
            <a:r>
              <a:rPr lang="fr-FR" sz="2000" dirty="0" smtClean="0"/>
              <a:t>)</a:t>
            </a:r>
          </a:p>
          <a:p>
            <a:r>
              <a:rPr lang="en-US" sz="2000" dirty="0" smtClean="0"/>
              <a:t>Still research topic</a:t>
            </a:r>
            <a:endParaRPr lang="fr-FR" sz="2000" dirty="0" smtClean="0"/>
          </a:p>
        </p:txBody>
      </p:sp>
      <p:sp>
        <p:nvSpPr>
          <p:cNvPr id="5" name="Rectangle 4"/>
          <p:cNvSpPr/>
          <p:nvPr/>
        </p:nvSpPr>
        <p:spPr>
          <a:xfrm>
            <a:off x="1357313" y="2143125"/>
            <a:ext cx="2286000" cy="785813"/>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Crop</a:t>
            </a:r>
            <a:r>
              <a:rPr lang="fr-FR" dirty="0"/>
              <a:t> production</a:t>
            </a:r>
          </a:p>
        </p:txBody>
      </p:sp>
      <p:sp>
        <p:nvSpPr>
          <p:cNvPr id="6" name="Rectangle 5"/>
          <p:cNvSpPr/>
          <p:nvPr/>
        </p:nvSpPr>
        <p:spPr>
          <a:xfrm>
            <a:off x="3071813" y="3429000"/>
            <a:ext cx="1714500" cy="785813"/>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H L K E</a:t>
            </a:r>
          </a:p>
        </p:txBody>
      </p:sp>
      <p:sp>
        <p:nvSpPr>
          <p:cNvPr id="7" name="Rectangle 6"/>
          <p:cNvSpPr/>
          <p:nvPr/>
        </p:nvSpPr>
        <p:spPr>
          <a:xfrm>
            <a:off x="571500" y="3429000"/>
            <a:ext cx="1714500" cy="785813"/>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Land and </a:t>
            </a:r>
            <a:r>
              <a:rPr lang="fr-FR" dirty="0" err="1"/>
              <a:t>fertilisers</a:t>
            </a:r>
            <a:endParaRPr lang="fr-FR" dirty="0"/>
          </a:p>
        </p:txBody>
      </p:sp>
      <p:sp>
        <p:nvSpPr>
          <p:cNvPr id="9" name="Rectangle 8"/>
          <p:cNvSpPr/>
          <p:nvPr/>
        </p:nvSpPr>
        <p:spPr>
          <a:xfrm>
            <a:off x="1500188" y="5000625"/>
            <a:ext cx="928687" cy="85725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Ferti</a:t>
            </a:r>
            <a:r>
              <a:rPr lang="fr-FR" dirty="0"/>
              <a:t>-</a:t>
            </a:r>
            <a:r>
              <a:rPr lang="fr-FR" dirty="0" err="1"/>
              <a:t>lisers</a:t>
            </a:r>
            <a:endParaRPr lang="fr-FR" dirty="0"/>
          </a:p>
        </p:txBody>
      </p:sp>
      <p:sp>
        <p:nvSpPr>
          <p:cNvPr id="10" name="Rectangle 9"/>
          <p:cNvSpPr/>
          <p:nvPr/>
        </p:nvSpPr>
        <p:spPr>
          <a:xfrm>
            <a:off x="3786188" y="5500688"/>
            <a:ext cx="1785937" cy="8572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Capital (K) + </a:t>
            </a:r>
            <a:r>
              <a:rPr lang="fr-FR" dirty="0" err="1"/>
              <a:t>Energy</a:t>
            </a:r>
            <a:r>
              <a:rPr lang="fr-FR" dirty="0"/>
              <a:t> (E)</a:t>
            </a:r>
          </a:p>
        </p:txBody>
      </p:sp>
      <p:sp>
        <p:nvSpPr>
          <p:cNvPr id="11" name="Rectangle 10"/>
          <p:cNvSpPr/>
          <p:nvPr/>
        </p:nvSpPr>
        <p:spPr>
          <a:xfrm>
            <a:off x="4286250" y="4500563"/>
            <a:ext cx="1143000" cy="714375"/>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sz="1600" dirty="0" err="1"/>
              <a:t>Unskilled</a:t>
            </a:r>
            <a:r>
              <a:rPr lang="fr-FR" sz="1600" dirty="0"/>
              <a:t> Labour (L)</a:t>
            </a:r>
          </a:p>
        </p:txBody>
      </p:sp>
      <p:sp>
        <p:nvSpPr>
          <p:cNvPr id="12" name="Rectangle 11"/>
          <p:cNvSpPr/>
          <p:nvPr/>
        </p:nvSpPr>
        <p:spPr>
          <a:xfrm>
            <a:off x="2714625" y="4500563"/>
            <a:ext cx="1357313" cy="714375"/>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H K E</a:t>
            </a:r>
          </a:p>
        </p:txBody>
      </p:sp>
      <p:cxnSp>
        <p:nvCxnSpPr>
          <p:cNvPr id="13" name="Connecteur droit avec flèche 12"/>
          <p:cNvCxnSpPr>
            <a:endCxn id="7" idx="2"/>
          </p:cNvCxnSpPr>
          <p:nvPr/>
        </p:nvCxnSpPr>
        <p:spPr>
          <a:xfrm flipV="1">
            <a:off x="571500" y="4214813"/>
            <a:ext cx="857250" cy="785812"/>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9" idx="0"/>
            <a:endCxn id="7" idx="2"/>
          </p:cNvCxnSpPr>
          <p:nvPr/>
        </p:nvCxnSpPr>
        <p:spPr>
          <a:xfrm rot="16200000" flipV="1">
            <a:off x="1303338" y="4340225"/>
            <a:ext cx="785812" cy="53498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0" idx="0"/>
            <a:endCxn id="12" idx="2"/>
          </p:cNvCxnSpPr>
          <p:nvPr/>
        </p:nvCxnSpPr>
        <p:spPr>
          <a:xfrm rot="16200000" flipV="1">
            <a:off x="3893344" y="4714082"/>
            <a:ext cx="285750" cy="1287462"/>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0"/>
            <a:endCxn id="6" idx="2"/>
          </p:cNvCxnSpPr>
          <p:nvPr/>
        </p:nvCxnSpPr>
        <p:spPr>
          <a:xfrm rot="16200000" flipV="1">
            <a:off x="4250532" y="3893344"/>
            <a:ext cx="285750" cy="92868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2" idx="0"/>
            <a:endCxn id="6" idx="2"/>
          </p:cNvCxnSpPr>
          <p:nvPr/>
        </p:nvCxnSpPr>
        <p:spPr>
          <a:xfrm rot="5400000" flipH="1" flipV="1">
            <a:off x="3517901" y="4089400"/>
            <a:ext cx="285750" cy="53657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7188" y="5000625"/>
            <a:ext cx="857250" cy="8572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Land</a:t>
            </a:r>
          </a:p>
        </p:txBody>
      </p:sp>
      <p:cxnSp>
        <p:nvCxnSpPr>
          <p:cNvPr id="40" name="Connecteur droit avec flèche 39"/>
          <p:cNvCxnSpPr>
            <a:stCxn id="7" idx="0"/>
            <a:endCxn id="5" idx="2"/>
          </p:cNvCxnSpPr>
          <p:nvPr/>
        </p:nvCxnSpPr>
        <p:spPr>
          <a:xfrm rot="5400000" flipH="1" flipV="1">
            <a:off x="1714501" y="2643187"/>
            <a:ext cx="500062" cy="1071563"/>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6" idx="0"/>
            <a:endCxn id="5" idx="2"/>
          </p:cNvCxnSpPr>
          <p:nvPr/>
        </p:nvCxnSpPr>
        <p:spPr>
          <a:xfrm rot="16200000" flipV="1">
            <a:off x="2964657" y="2464594"/>
            <a:ext cx="500062" cy="1428750"/>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571750" y="5500688"/>
            <a:ext cx="1143000" cy="8572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Skilled</a:t>
            </a:r>
            <a:r>
              <a:rPr lang="fr-FR" dirty="0"/>
              <a:t> labour (H)</a:t>
            </a:r>
          </a:p>
        </p:txBody>
      </p:sp>
      <p:cxnSp>
        <p:nvCxnSpPr>
          <p:cNvPr id="67" name="Connecteur droit avec flèche 66"/>
          <p:cNvCxnSpPr>
            <a:stCxn id="59" idx="0"/>
            <a:endCxn id="12" idx="2"/>
          </p:cNvCxnSpPr>
          <p:nvPr/>
        </p:nvCxnSpPr>
        <p:spPr>
          <a:xfrm rot="5400000" flipH="1" flipV="1">
            <a:off x="3124994" y="5233194"/>
            <a:ext cx="285750" cy="24923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Ellipse 92"/>
          <p:cNvSpPr/>
          <p:nvPr/>
        </p:nvSpPr>
        <p:spPr>
          <a:xfrm>
            <a:off x="328613" y="4557713"/>
            <a:ext cx="357187" cy="357187"/>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1</a:t>
            </a:r>
          </a:p>
        </p:txBody>
      </p:sp>
      <p:sp>
        <p:nvSpPr>
          <p:cNvPr id="94" name="Ellipse 93"/>
          <p:cNvSpPr/>
          <p:nvPr/>
        </p:nvSpPr>
        <p:spPr>
          <a:xfrm>
            <a:off x="1285875" y="2981325"/>
            <a:ext cx="357188" cy="357188"/>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2</a:t>
            </a:r>
          </a:p>
        </p:txBody>
      </p:sp>
      <p:sp>
        <p:nvSpPr>
          <p:cNvPr id="21528" name="ZoneTexte 94"/>
          <p:cNvSpPr txBox="1">
            <a:spLocks noChangeArrowheads="1"/>
          </p:cNvSpPr>
          <p:nvPr/>
        </p:nvSpPr>
        <p:spPr bwMode="auto">
          <a:xfrm>
            <a:off x="2214563" y="3000375"/>
            <a:ext cx="1071562" cy="369888"/>
          </a:xfrm>
          <a:prstGeom prst="rect">
            <a:avLst/>
          </a:prstGeom>
          <a:noFill/>
          <a:ln w="9525">
            <a:noFill/>
            <a:miter lim="800000"/>
            <a:headEnd/>
            <a:tailEnd/>
          </a:ln>
        </p:spPr>
        <p:txBody>
          <a:bodyPr>
            <a:spAutoFit/>
          </a:bodyPr>
          <a:lstStyle/>
          <a:p>
            <a:r>
              <a:rPr lang="fr-FR">
                <a:latin typeface="Tahoma" pitchFamily="34" charset="0"/>
              </a:rPr>
              <a:t>+TFP</a:t>
            </a:r>
          </a:p>
        </p:txBody>
      </p:sp>
      <p:sp>
        <p:nvSpPr>
          <p:cNvPr id="25" name="Espace réservé du numéro de diapositive 24"/>
          <p:cNvSpPr>
            <a:spLocks noGrp="1"/>
          </p:cNvSpPr>
          <p:nvPr>
            <p:ph type="sldNum" sz="quarter" idx="12"/>
          </p:nvPr>
        </p:nvSpPr>
        <p:spPr/>
        <p:txBody>
          <a:bodyPr/>
          <a:lstStyle/>
          <a:p>
            <a:pPr>
              <a:defRPr/>
            </a:pPr>
            <a:fld id="{4549486E-93B0-47C3-B517-A034077BD1EA}" type="slidenum">
              <a:rPr lang="fr-FR" smtClean="0"/>
              <a:pPr>
                <a:defRPr/>
              </a:pPr>
              <a:t>27</a:t>
            </a:fld>
            <a:endParaRPr lang="fr-FR"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Calibrating</a:t>
            </a:r>
            <a:r>
              <a:rPr lang="fr-FR" dirty="0" smtClean="0"/>
              <a:t> </a:t>
            </a:r>
            <a:r>
              <a:rPr lang="fr-FR" dirty="0" err="1" smtClean="0"/>
              <a:t>yield</a:t>
            </a:r>
            <a:r>
              <a:rPr lang="fr-FR" dirty="0" smtClean="0"/>
              <a:t> </a:t>
            </a:r>
            <a:r>
              <a:rPr lang="fr-FR" dirty="0" err="1" smtClean="0"/>
              <a:t>behaviour</a:t>
            </a:r>
            <a:endParaRPr lang="fr-FR" dirty="0"/>
          </a:p>
        </p:txBody>
      </p:sp>
      <p:sp>
        <p:nvSpPr>
          <p:cNvPr id="4" name="Espace réservé du contenu 3"/>
          <p:cNvSpPr>
            <a:spLocks noGrp="1"/>
          </p:cNvSpPr>
          <p:nvPr>
            <p:ph sz="half" idx="1"/>
          </p:nvPr>
        </p:nvSpPr>
        <p:spPr/>
        <p:txBody>
          <a:bodyPr/>
          <a:lstStyle/>
          <a:p>
            <a:r>
              <a:rPr lang="fr-FR" sz="2000" dirty="0" err="1" smtClean="0"/>
              <a:t>Idea</a:t>
            </a:r>
            <a:r>
              <a:rPr lang="fr-FR" sz="2000" dirty="0" smtClean="0"/>
              <a:t>: </a:t>
            </a:r>
            <a:r>
              <a:rPr lang="fr-FR" sz="2000" dirty="0" err="1" smtClean="0"/>
              <a:t>modelling</a:t>
            </a:r>
            <a:r>
              <a:rPr lang="fr-FR" sz="2000" dirty="0" smtClean="0"/>
              <a:t> input/land optimisation </a:t>
            </a:r>
            <a:r>
              <a:rPr lang="fr-FR" sz="2000" dirty="0" err="1" smtClean="0"/>
              <a:t>under</a:t>
            </a:r>
            <a:r>
              <a:rPr lang="fr-FR" sz="2000" dirty="0" smtClean="0"/>
              <a:t> a </a:t>
            </a:r>
            <a:r>
              <a:rPr lang="fr-FR" sz="2000" dirty="0" err="1" smtClean="0"/>
              <a:t>physical</a:t>
            </a:r>
            <a:r>
              <a:rPr lang="fr-FR" sz="2000" dirty="0" smtClean="0"/>
              <a:t> </a:t>
            </a:r>
            <a:r>
              <a:rPr lang="fr-FR" sz="2000" dirty="0" err="1" smtClean="0"/>
              <a:t>response</a:t>
            </a:r>
            <a:r>
              <a:rPr lang="fr-FR" sz="2000" dirty="0" smtClean="0"/>
              <a:t>? </a:t>
            </a:r>
            <a:r>
              <a:rPr lang="fr-FR" sz="2000" dirty="0" err="1" smtClean="0"/>
              <a:t>Difficult</a:t>
            </a:r>
            <a:r>
              <a:rPr lang="fr-FR" sz="2000" dirty="0" smtClean="0"/>
              <a:t> calibration</a:t>
            </a:r>
          </a:p>
          <a:p>
            <a:r>
              <a:rPr lang="fr-FR" sz="2000" dirty="0" err="1" smtClean="0"/>
              <a:t>At</a:t>
            </a:r>
            <a:r>
              <a:rPr lang="fr-FR" sz="2000" dirty="0" smtClean="0"/>
              <a:t> the moment, more ad hoc </a:t>
            </a:r>
            <a:r>
              <a:rPr lang="fr-FR" sz="2000" dirty="0" err="1" smtClean="0"/>
              <a:t>approach</a:t>
            </a:r>
            <a:r>
              <a:rPr lang="fr-FR" sz="2000" dirty="0" smtClean="0"/>
              <a:t> </a:t>
            </a:r>
            <a:r>
              <a:rPr lang="fr-FR" sz="2000" dirty="0" err="1" smtClean="0"/>
              <a:t>with</a:t>
            </a:r>
            <a:r>
              <a:rPr lang="fr-FR" sz="2000" dirty="0" smtClean="0"/>
              <a:t> an </a:t>
            </a:r>
            <a:r>
              <a:rPr lang="fr-FR" sz="2000" dirty="0" err="1" smtClean="0"/>
              <a:t>isoelastic</a:t>
            </a:r>
            <a:r>
              <a:rPr lang="fr-FR" sz="2000" dirty="0" smtClean="0"/>
              <a:t> </a:t>
            </a:r>
            <a:r>
              <a:rPr lang="fr-FR" sz="2000" dirty="0" err="1" smtClean="0"/>
              <a:t>reaction</a:t>
            </a:r>
            <a:r>
              <a:rPr lang="fr-FR" sz="2000" dirty="0" smtClean="0"/>
              <a:t> to </a:t>
            </a:r>
            <a:r>
              <a:rPr lang="fr-FR" sz="2000" dirty="0" err="1" smtClean="0"/>
              <a:t>prices</a:t>
            </a:r>
            <a:r>
              <a:rPr lang="fr-FR" sz="2000" dirty="0" smtClean="0"/>
              <a:t> </a:t>
            </a:r>
            <a:r>
              <a:rPr lang="fr-FR" sz="2000" dirty="0" err="1" smtClean="0"/>
              <a:t>under</a:t>
            </a:r>
            <a:r>
              <a:rPr lang="fr-FR" sz="2000" dirty="0" smtClean="0"/>
              <a:t> </a:t>
            </a:r>
            <a:r>
              <a:rPr lang="fr-FR" sz="2000" dirty="0" err="1" smtClean="0"/>
              <a:t>physical</a:t>
            </a:r>
            <a:r>
              <a:rPr lang="fr-FR" sz="2000" dirty="0" smtClean="0"/>
              <a:t> </a:t>
            </a:r>
            <a:r>
              <a:rPr lang="fr-FR" sz="2000" dirty="0" err="1" smtClean="0"/>
              <a:t>constraint</a:t>
            </a:r>
            <a:endParaRPr lang="fr-FR" sz="2000" dirty="0" smtClean="0"/>
          </a:p>
          <a:p>
            <a:r>
              <a:rPr lang="fr-FR" sz="2000" dirty="0" err="1" smtClean="0"/>
              <a:t>Three</a:t>
            </a:r>
            <a:r>
              <a:rPr lang="fr-FR" sz="2000" dirty="0" smtClean="0"/>
              <a:t> </a:t>
            </a:r>
            <a:r>
              <a:rPr lang="fr-FR" sz="2000" dirty="0" err="1" smtClean="0"/>
              <a:t>parameters</a:t>
            </a:r>
            <a:r>
              <a:rPr lang="fr-FR" sz="2000" dirty="0" smtClean="0"/>
              <a:t> for the </a:t>
            </a:r>
            <a:r>
              <a:rPr lang="fr-FR" sz="2000" dirty="0" err="1" smtClean="0"/>
              <a:t>physical</a:t>
            </a:r>
            <a:r>
              <a:rPr lang="fr-FR" sz="2000" dirty="0" smtClean="0"/>
              <a:t> </a:t>
            </a:r>
            <a:r>
              <a:rPr lang="fr-FR" sz="2000" dirty="0" err="1" smtClean="0"/>
              <a:t>function</a:t>
            </a:r>
            <a:r>
              <a:rPr lang="fr-FR" sz="2000" dirty="0" smtClean="0"/>
              <a:t>:</a:t>
            </a:r>
          </a:p>
          <a:p>
            <a:pPr lvl="1"/>
            <a:r>
              <a:rPr lang="fr-FR" sz="1800" dirty="0" err="1" smtClean="0"/>
              <a:t>response</a:t>
            </a:r>
            <a:r>
              <a:rPr lang="fr-FR" sz="1800" dirty="0" smtClean="0"/>
              <a:t> of </a:t>
            </a:r>
            <a:r>
              <a:rPr lang="fr-FR" sz="1800" dirty="0" err="1" smtClean="0"/>
              <a:t>yield</a:t>
            </a:r>
            <a:r>
              <a:rPr lang="fr-FR" sz="1800" dirty="0" smtClean="0"/>
              <a:t> to fertiliser </a:t>
            </a:r>
            <a:r>
              <a:rPr lang="fr-FR" sz="1800" dirty="0" err="1" smtClean="0"/>
              <a:t>at</a:t>
            </a:r>
            <a:r>
              <a:rPr lang="fr-FR" sz="1800" dirty="0" smtClean="0"/>
              <a:t> the initial point (a)</a:t>
            </a:r>
          </a:p>
          <a:p>
            <a:pPr lvl="1"/>
            <a:r>
              <a:rPr lang="fr-FR" sz="1800" dirty="0" err="1" smtClean="0"/>
              <a:t>level</a:t>
            </a:r>
            <a:r>
              <a:rPr lang="fr-FR" sz="1800" dirty="0" smtClean="0"/>
              <a:t> of saturation (b)</a:t>
            </a:r>
          </a:p>
          <a:p>
            <a:pPr lvl="1"/>
            <a:r>
              <a:rPr lang="fr-FR" sz="1800" dirty="0" err="1" smtClean="0"/>
              <a:t>response</a:t>
            </a:r>
            <a:r>
              <a:rPr lang="fr-FR" sz="1800" dirty="0" smtClean="0"/>
              <a:t> of fertiliser </a:t>
            </a:r>
            <a:r>
              <a:rPr lang="fr-FR" sz="1800" dirty="0" err="1" smtClean="0"/>
              <a:t>consumption</a:t>
            </a:r>
            <a:r>
              <a:rPr lang="fr-FR" sz="1800" dirty="0" smtClean="0"/>
              <a:t> to </a:t>
            </a:r>
            <a:r>
              <a:rPr lang="fr-FR" sz="1800" dirty="0" err="1" smtClean="0"/>
              <a:t>price</a:t>
            </a:r>
            <a:endParaRPr lang="fr-FR" sz="1800" dirty="0" smtClean="0"/>
          </a:p>
          <a:p>
            <a:endParaRPr lang="fr-FR" sz="2000" dirty="0"/>
          </a:p>
        </p:txBody>
      </p:sp>
      <p:sp>
        <p:nvSpPr>
          <p:cNvPr id="2" name="Espace réservé du numéro de diapositive 1"/>
          <p:cNvSpPr>
            <a:spLocks noGrp="1"/>
          </p:cNvSpPr>
          <p:nvPr>
            <p:ph type="sldNum" sz="quarter" idx="12"/>
          </p:nvPr>
        </p:nvSpPr>
        <p:spPr/>
        <p:txBody>
          <a:bodyPr/>
          <a:lstStyle/>
          <a:p>
            <a:pPr>
              <a:defRPr/>
            </a:pPr>
            <a:fld id="{B4BE474F-4DC6-4EA5-AEA9-AA731E26DCE0}" type="slidenum">
              <a:rPr lang="fr-FR" smtClean="0"/>
              <a:pPr>
                <a:defRPr/>
              </a:pPr>
              <a:t>28</a:t>
            </a:fld>
            <a:endParaRPr lang="fr-FR"/>
          </a:p>
        </p:txBody>
      </p:sp>
      <p:pic>
        <p:nvPicPr>
          <p:cNvPr id="69634" name="Picture 2"/>
          <p:cNvPicPr>
            <a:picLocks noGrp="1" noChangeAspect="1" noChangeArrowheads="1"/>
          </p:cNvPicPr>
          <p:nvPr>
            <p:ph sz="half" idx="2"/>
          </p:nvPr>
        </p:nvPicPr>
        <p:blipFill>
          <a:blip r:embed="rId3" cstate="print"/>
          <a:srcRect/>
          <a:stretch>
            <a:fillRect/>
          </a:stretch>
        </p:blipFill>
        <p:spPr bwMode="auto">
          <a:xfrm>
            <a:off x="4648200" y="3857628"/>
            <a:ext cx="4038600" cy="2606306"/>
          </a:xfrm>
          <a:prstGeom prst="rect">
            <a:avLst/>
          </a:prstGeom>
          <a:noFill/>
          <a:ln w="9525">
            <a:noFill/>
            <a:miter lim="800000"/>
            <a:headEnd/>
            <a:tailEnd/>
          </a:ln>
          <a:effectLst/>
        </p:spPr>
      </p:pic>
      <p:pic>
        <p:nvPicPr>
          <p:cNvPr id="69635" name="Picture 3"/>
          <p:cNvPicPr>
            <a:picLocks noChangeAspect="1" noChangeArrowheads="1"/>
          </p:cNvPicPr>
          <p:nvPr/>
        </p:nvPicPr>
        <p:blipFill>
          <a:blip r:embed="rId4" cstate="print"/>
          <a:srcRect/>
          <a:stretch>
            <a:fillRect/>
          </a:stretch>
        </p:blipFill>
        <p:spPr bwMode="auto">
          <a:xfrm>
            <a:off x="4776813" y="1467755"/>
            <a:ext cx="3795715" cy="2318435"/>
          </a:xfrm>
          <a:prstGeom prst="rect">
            <a:avLst/>
          </a:prstGeom>
          <a:noFill/>
          <a:ln w="9525">
            <a:noFill/>
            <a:miter lim="800000"/>
            <a:headEnd/>
            <a:tailEnd/>
          </a:ln>
          <a:effectLst/>
        </p:spPr>
      </p:pic>
      <p:cxnSp>
        <p:nvCxnSpPr>
          <p:cNvPr id="9" name="Connecteur droit 8"/>
          <p:cNvCxnSpPr/>
          <p:nvPr/>
        </p:nvCxnSpPr>
        <p:spPr>
          <a:xfrm flipV="1">
            <a:off x="5214942" y="4357694"/>
            <a:ext cx="928694" cy="6429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5072066" y="4572008"/>
            <a:ext cx="571504"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059187" y="4440395"/>
            <a:ext cx="372218" cy="276999"/>
          </a:xfrm>
          <a:prstGeom prst="rect">
            <a:avLst/>
          </a:prstGeom>
          <a:noFill/>
        </p:spPr>
        <p:txBody>
          <a:bodyPr wrap="none" rtlCol="0">
            <a:spAutoFit/>
          </a:bodyPr>
          <a:lstStyle/>
          <a:p>
            <a:r>
              <a:rPr lang="fr-FR" sz="1200" dirty="0" smtClean="0"/>
              <a:t>(b)</a:t>
            </a:r>
            <a:endParaRPr lang="fr-FR" sz="1200" dirty="0"/>
          </a:p>
        </p:txBody>
      </p:sp>
      <p:sp>
        <p:nvSpPr>
          <p:cNvPr id="13" name="ZoneTexte 12"/>
          <p:cNvSpPr txBox="1"/>
          <p:nvPr/>
        </p:nvSpPr>
        <p:spPr>
          <a:xfrm>
            <a:off x="5715008" y="4223571"/>
            <a:ext cx="372218" cy="276999"/>
          </a:xfrm>
          <a:prstGeom prst="rect">
            <a:avLst/>
          </a:prstGeom>
          <a:noFill/>
        </p:spPr>
        <p:txBody>
          <a:bodyPr wrap="none" rtlCol="0">
            <a:spAutoFit/>
          </a:bodyPr>
          <a:lstStyle/>
          <a:p>
            <a:r>
              <a:rPr lang="fr-FR" sz="1200" dirty="0" smtClean="0"/>
              <a:t>(a)</a:t>
            </a:r>
            <a:endParaRPr lang="fr-FR"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785786" y="2643182"/>
            <a:ext cx="6921521" cy="1500187"/>
          </a:xfrm>
        </p:spPr>
        <p:txBody>
          <a:bodyPr vert="horz" lIns="91440" tIns="45720" rIns="91440" bIns="45720" rtlCol="0" anchor="t">
            <a:normAutofit/>
          </a:bodyPr>
          <a:lstStyle/>
          <a:p>
            <a:pPr marL="514350" indent="-514350" algn="ctr"/>
            <a:r>
              <a:rPr lang="fr-FR" sz="4000" b="1" cap="all" dirty="0" smtClean="0">
                <a:solidFill>
                  <a:schemeClr val="tx1"/>
                </a:solidFill>
                <a:latin typeface="+mj-lt"/>
                <a:ea typeface="+mj-ea"/>
                <a:cs typeface="+mj-cs"/>
              </a:rPr>
              <a:t>4. Quelques </a:t>
            </a:r>
            <a:r>
              <a:rPr lang="fr-FR" sz="4000" b="1" cap="all" dirty="0">
                <a:solidFill>
                  <a:schemeClr val="tx1"/>
                </a:solidFill>
                <a:latin typeface="+mj-lt"/>
                <a:ea typeface="+mj-ea"/>
                <a:cs typeface="+mj-cs"/>
              </a:rPr>
              <a:t>exemples de </a:t>
            </a:r>
            <a:r>
              <a:rPr lang="fr-FR" sz="4000" b="1" cap="all" dirty="0" smtClean="0">
                <a:solidFill>
                  <a:schemeClr val="tx1"/>
                </a:solidFill>
                <a:latin typeface="+mj-lt"/>
                <a:ea typeface="+mj-ea"/>
                <a:cs typeface="+mj-cs"/>
              </a:rPr>
              <a:t>résultats</a:t>
            </a:r>
            <a:endParaRPr lang="fr-FR" sz="4000" b="1" cap="all" dirty="0">
              <a:solidFill>
                <a:schemeClr val="tx1"/>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0"/>
            <a:ext cx="8229600" cy="1143000"/>
          </a:xfrm>
        </p:spPr>
        <p:txBody>
          <a:bodyPr/>
          <a:lstStyle/>
          <a:p>
            <a:pPr eaLnBrk="1" hangingPunct="1"/>
            <a:r>
              <a:rPr lang="fr-FR" smtClean="0"/>
              <a:t>Using a CGE approach</a:t>
            </a:r>
          </a:p>
        </p:txBody>
      </p:sp>
      <p:sp>
        <p:nvSpPr>
          <p:cNvPr id="3" name="Espace réservé du contenu 2"/>
          <p:cNvSpPr>
            <a:spLocks noGrp="1"/>
          </p:cNvSpPr>
          <p:nvPr>
            <p:ph idx="1"/>
          </p:nvPr>
        </p:nvSpPr>
        <p:spPr>
          <a:xfrm>
            <a:off x="457200" y="1071563"/>
            <a:ext cx="8229600" cy="5286375"/>
          </a:xfrm>
        </p:spPr>
        <p:txBody>
          <a:bodyPr rtlCol="0">
            <a:normAutofit fontScale="62500" lnSpcReduction="20000"/>
          </a:bodyPr>
          <a:lstStyle/>
          <a:p>
            <a:pPr eaLnBrk="1" fontAlgn="auto" hangingPunct="1">
              <a:spcAft>
                <a:spcPts val="0"/>
              </a:spcAft>
              <a:buFont typeface="Arial" pitchFamily="34" charset="0"/>
              <a:buChar char="•"/>
              <a:defRPr/>
            </a:pPr>
            <a:r>
              <a:rPr lang="fr-FR" dirty="0" smtClean="0"/>
              <a:t>Background model: MIRAGE model (</a:t>
            </a:r>
            <a:r>
              <a:rPr lang="fr-FR" dirty="0" err="1" smtClean="0"/>
              <a:t>CEPII’s</a:t>
            </a:r>
            <a:r>
              <a:rPr lang="fr-FR" dirty="0" smtClean="0"/>
              <a:t> Trade Policy CGE)</a:t>
            </a:r>
          </a:p>
          <a:p>
            <a:pPr lvl="1" eaLnBrk="1" fontAlgn="auto" hangingPunct="1">
              <a:spcAft>
                <a:spcPts val="0"/>
              </a:spcAft>
              <a:buFont typeface="Arial" pitchFamily="34" charset="0"/>
              <a:buChar char="–"/>
              <a:defRPr/>
            </a:pPr>
            <a:r>
              <a:rPr lang="fr-FR" dirty="0" smtClean="0"/>
              <a:t>GTAP7 </a:t>
            </a:r>
            <a:r>
              <a:rPr lang="fr-FR" dirty="0" err="1" smtClean="0"/>
              <a:t>based</a:t>
            </a:r>
            <a:endParaRPr lang="fr-FR" dirty="0" smtClean="0"/>
          </a:p>
          <a:p>
            <a:pPr lvl="1" eaLnBrk="1" fontAlgn="auto" hangingPunct="1">
              <a:spcAft>
                <a:spcPts val="0"/>
              </a:spcAft>
              <a:buFont typeface="Arial" pitchFamily="34" charset="0"/>
              <a:buChar char="–"/>
              <a:defRPr/>
            </a:pPr>
            <a:r>
              <a:rPr lang="fr-FR" dirty="0" err="1" smtClean="0"/>
              <a:t>Dynamic</a:t>
            </a:r>
            <a:r>
              <a:rPr lang="fr-FR" dirty="0" smtClean="0"/>
              <a:t> </a:t>
            </a:r>
            <a:r>
              <a:rPr lang="fr-FR" dirty="0" err="1" smtClean="0"/>
              <a:t>recursive</a:t>
            </a:r>
            <a:endParaRPr lang="fr-FR" dirty="0" smtClean="0"/>
          </a:p>
          <a:p>
            <a:pPr lvl="1" eaLnBrk="1" fontAlgn="auto" hangingPunct="1">
              <a:spcAft>
                <a:spcPts val="0"/>
              </a:spcAft>
              <a:buFont typeface="Arial" pitchFamily="34" charset="0"/>
              <a:buChar char="–"/>
              <a:defRPr/>
            </a:pPr>
            <a:r>
              <a:rPr lang="fr-FR" dirty="0" err="1" smtClean="0"/>
              <a:t>Used</a:t>
            </a:r>
            <a:r>
              <a:rPr lang="fr-FR" dirty="0" smtClean="0"/>
              <a:t> </a:t>
            </a:r>
            <a:r>
              <a:rPr lang="fr-FR" dirty="0" err="1" smtClean="0"/>
              <a:t>with</a:t>
            </a:r>
            <a:r>
              <a:rPr lang="fr-FR" dirty="0" smtClean="0"/>
              <a:t> fine </a:t>
            </a:r>
            <a:r>
              <a:rPr lang="fr-FR" dirty="0" err="1" smtClean="0"/>
              <a:t>tariff</a:t>
            </a:r>
            <a:r>
              <a:rPr lang="fr-FR" dirty="0" smtClean="0"/>
              <a:t> description</a:t>
            </a:r>
          </a:p>
          <a:p>
            <a:pPr lvl="1"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Adaptations for </a:t>
            </a:r>
            <a:r>
              <a:rPr lang="fr-FR" dirty="0" err="1" smtClean="0"/>
              <a:t>biofuel</a:t>
            </a:r>
            <a:r>
              <a:rPr lang="fr-FR" dirty="0" smtClean="0"/>
              <a:t> </a:t>
            </a:r>
            <a:r>
              <a:rPr lang="fr-FR" dirty="0" err="1" smtClean="0"/>
              <a:t>policy</a:t>
            </a:r>
            <a:endParaRPr lang="fr-FR" dirty="0" smtClean="0"/>
          </a:p>
          <a:p>
            <a:pPr lvl="1" eaLnBrk="1" fontAlgn="auto" hangingPunct="1">
              <a:spcAft>
                <a:spcPts val="0"/>
              </a:spcAft>
              <a:buFont typeface="Arial" pitchFamily="34" charset="0"/>
              <a:buChar char="–"/>
              <a:defRPr/>
            </a:pPr>
            <a:r>
              <a:rPr lang="en-US" dirty="0" smtClean="0"/>
              <a:t>Improvement of the database for explicit representation of </a:t>
            </a:r>
            <a:r>
              <a:rPr lang="en-US" dirty="0" err="1" smtClean="0"/>
              <a:t>biofuels</a:t>
            </a:r>
            <a:endParaRPr lang="fr-FR" dirty="0" smtClean="0"/>
          </a:p>
          <a:p>
            <a:pPr lvl="1" eaLnBrk="1" fontAlgn="auto" hangingPunct="1">
              <a:spcAft>
                <a:spcPts val="0"/>
              </a:spcAft>
              <a:buFont typeface="Arial" pitchFamily="34" charset="0"/>
              <a:buChar char="–"/>
              <a:defRPr/>
            </a:pPr>
            <a:r>
              <a:rPr lang="en-US" dirty="0" smtClean="0"/>
              <a:t>Agriculture production functions: role of </a:t>
            </a:r>
            <a:r>
              <a:rPr lang="en-US" dirty="0" err="1" smtClean="0"/>
              <a:t>fertilisers</a:t>
            </a:r>
            <a:endParaRPr lang="fr-FR" dirty="0" smtClean="0"/>
          </a:p>
          <a:p>
            <a:pPr lvl="1" eaLnBrk="1" fontAlgn="auto" hangingPunct="1">
              <a:spcAft>
                <a:spcPts val="0"/>
              </a:spcAft>
              <a:buFont typeface="Arial" pitchFamily="34" charset="0"/>
              <a:buChar char="–"/>
              <a:defRPr/>
            </a:pPr>
            <a:r>
              <a:rPr lang="fr-FR" dirty="0" err="1" smtClean="0"/>
              <a:t>Energy</a:t>
            </a:r>
            <a:r>
              <a:rPr lang="fr-FR" dirty="0" smtClean="0"/>
              <a:t>  </a:t>
            </a:r>
            <a:r>
              <a:rPr lang="fr-FR" dirty="0" err="1" smtClean="0"/>
              <a:t>markets</a:t>
            </a:r>
            <a:r>
              <a:rPr lang="fr-FR" dirty="0" smtClean="0"/>
              <a:t>:</a:t>
            </a:r>
          </a:p>
          <a:p>
            <a:pPr lvl="2" eaLnBrk="1" fontAlgn="auto" hangingPunct="1">
              <a:spcAft>
                <a:spcPts val="0"/>
              </a:spcAft>
              <a:buFont typeface="Arial" pitchFamily="34" charset="0"/>
              <a:buChar char="–"/>
              <a:defRPr/>
            </a:pPr>
            <a:r>
              <a:rPr lang="fr-FR" dirty="0" err="1" smtClean="0"/>
              <a:t>Energy</a:t>
            </a:r>
            <a:r>
              <a:rPr lang="fr-FR" dirty="0" smtClean="0"/>
              <a:t> </a:t>
            </a:r>
            <a:r>
              <a:rPr lang="fr-FR" dirty="0" err="1" smtClean="0"/>
              <a:t>demand</a:t>
            </a:r>
            <a:r>
              <a:rPr lang="fr-FR" dirty="0" smtClean="0"/>
              <a:t> (non </a:t>
            </a:r>
            <a:r>
              <a:rPr lang="fr-FR" dirty="0" err="1" smtClean="0"/>
              <a:t>homothetic</a:t>
            </a:r>
            <a:r>
              <a:rPr lang="fr-FR" dirty="0" smtClean="0"/>
              <a:t>)</a:t>
            </a:r>
          </a:p>
          <a:p>
            <a:pPr lvl="2" eaLnBrk="1" fontAlgn="auto" hangingPunct="1">
              <a:spcAft>
                <a:spcPts val="0"/>
              </a:spcAft>
              <a:buFont typeface="Arial" pitchFamily="34" charset="0"/>
              <a:buChar char="–"/>
              <a:defRPr/>
            </a:pPr>
            <a:r>
              <a:rPr lang="fr-FR" dirty="0" smtClean="0"/>
              <a:t>Capital-</a:t>
            </a:r>
            <a:r>
              <a:rPr lang="fr-FR" dirty="0" err="1" smtClean="0"/>
              <a:t>energy</a:t>
            </a:r>
            <a:r>
              <a:rPr lang="fr-FR" dirty="0" smtClean="0"/>
              <a:t> substitution</a:t>
            </a:r>
          </a:p>
          <a:p>
            <a:pPr lvl="2" eaLnBrk="1" fontAlgn="auto" hangingPunct="1">
              <a:spcAft>
                <a:spcPts val="0"/>
              </a:spcAft>
              <a:buFont typeface="Arial" pitchFamily="34" charset="0"/>
              <a:buChar char="–"/>
              <a:defRPr/>
            </a:pPr>
            <a:r>
              <a:rPr lang="en-US" dirty="0" smtClean="0"/>
              <a:t>Oil, gas, coal, electricity, fuels and </a:t>
            </a:r>
            <a:r>
              <a:rPr lang="en-US" dirty="0" err="1" smtClean="0"/>
              <a:t>biofuels</a:t>
            </a:r>
            <a:endParaRPr lang="fr-FR" dirty="0" smtClean="0"/>
          </a:p>
          <a:p>
            <a:pPr lvl="1" eaLnBrk="1" fontAlgn="auto" hangingPunct="1">
              <a:spcAft>
                <a:spcPts val="0"/>
              </a:spcAft>
              <a:buFont typeface="Arial" pitchFamily="34" charset="0"/>
              <a:buChar char="–"/>
              <a:defRPr/>
            </a:pPr>
            <a:r>
              <a:rPr lang="fr-FR" dirty="0" smtClean="0"/>
              <a:t>Land use </a:t>
            </a:r>
            <a:r>
              <a:rPr lang="fr-FR" dirty="0" err="1" smtClean="0"/>
              <a:t>decomposition</a:t>
            </a:r>
            <a:endParaRPr lang="fr-FR" dirty="0" smtClean="0"/>
          </a:p>
          <a:p>
            <a:pPr lvl="1"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Questions </a:t>
            </a:r>
            <a:r>
              <a:rPr lang="fr-FR" dirty="0" err="1" smtClean="0"/>
              <a:t>studied</a:t>
            </a:r>
            <a:r>
              <a:rPr lang="fr-FR" dirty="0" smtClean="0"/>
              <a:t>:</a:t>
            </a:r>
          </a:p>
          <a:p>
            <a:pPr lvl="1" eaLnBrk="1" fontAlgn="auto" hangingPunct="1">
              <a:spcAft>
                <a:spcPts val="0"/>
              </a:spcAft>
              <a:buFont typeface="Arial" pitchFamily="34" charset="0"/>
              <a:buChar char="–"/>
              <a:defRPr/>
            </a:pPr>
            <a:r>
              <a:rPr lang="fr-FR" dirty="0" smtClean="0"/>
              <a:t>Impact on </a:t>
            </a:r>
            <a:r>
              <a:rPr lang="fr-FR" dirty="0" err="1" smtClean="0"/>
              <a:t>trade</a:t>
            </a:r>
            <a:r>
              <a:rPr lang="fr-FR" dirty="0" smtClean="0"/>
              <a:t> of </a:t>
            </a:r>
            <a:r>
              <a:rPr lang="fr-FR" dirty="0" err="1" smtClean="0"/>
              <a:t>different</a:t>
            </a:r>
            <a:r>
              <a:rPr lang="fr-FR" dirty="0" smtClean="0"/>
              <a:t> </a:t>
            </a:r>
            <a:r>
              <a:rPr lang="fr-FR" dirty="0" err="1" smtClean="0"/>
              <a:t>policy</a:t>
            </a:r>
            <a:r>
              <a:rPr lang="fr-FR" dirty="0" smtClean="0"/>
              <a:t> scenarios</a:t>
            </a:r>
          </a:p>
          <a:p>
            <a:pPr lvl="1" eaLnBrk="1" fontAlgn="auto" hangingPunct="1">
              <a:spcAft>
                <a:spcPts val="0"/>
              </a:spcAft>
              <a:buFont typeface="Arial" pitchFamily="34" charset="0"/>
              <a:buChar char="–"/>
              <a:defRPr/>
            </a:pPr>
            <a:r>
              <a:rPr lang="fr-FR" dirty="0" smtClean="0"/>
              <a:t>Impact on land use </a:t>
            </a:r>
            <a:r>
              <a:rPr lang="fr-FR" dirty="0" err="1" smtClean="0"/>
              <a:t>with</a:t>
            </a:r>
            <a:r>
              <a:rPr lang="fr-FR" dirty="0" smtClean="0"/>
              <a:t> direct and indirect </a:t>
            </a:r>
            <a:r>
              <a:rPr lang="fr-FR" dirty="0" err="1" smtClean="0"/>
              <a:t>effects</a:t>
            </a:r>
            <a:r>
              <a:rPr lang="fr-FR" dirty="0" smtClean="0"/>
              <a:t> and </a:t>
            </a:r>
            <a:r>
              <a:rPr lang="fr-FR" dirty="0" err="1" smtClean="0"/>
              <a:t>carbon</a:t>
            </a:r>
            <a:r>
              <a:rPr lang="fr-FR" dirty="0" smtClean="0"/>
              <a:t> </a:t>
            </a:r>
            <a:r>
              <a:rPr lang="fr-FR" dirty="0" err="1" smtClean="0"/>
              <a:t>emissions</a:t>
            </a:r>
            <a:endParaRPr lang="fr-FR" dirty="0" smtClean="0"/>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Support </a:t>
            </a:r>
            <a:r>
              <a:rPr lang="fr-FR" dirty="0" err="1" smtClean="0"/>
              <a:t>from</a:t>
            </a:r>
            <a:r>
              <a:rPr lang="fr-FR" dirty="0" smtClean="0"/>
              <a:t> DG Trade and DG </a:t>
            </a:r>
            <a:r>
              <a:rPr lang="fr-FR" dirty="0" err="1" smtClean="0"/>
              <a:t>Research</a:t>
            </a:r>
            <a:r>
              <a:rPr lang="fr-FR" dirty="0" smtClean="0"/>
              <a:t>, EC</a:t>
            </a:r>
          </a:p>
          <a:p>
            <a:pPr lvl="1" eaLnBrk="1" fontAlgn="auto" hangingPunct="1">
              <a:spcAft>
                <a:spcPts val="0"/>
              </a:spcAft>
              <a:buFont typeface="Arial" pitchFamily="34" charset="0"/>
              <a:buChar char="–"/>
              <a:defRPr/>
            </a:pPr>
            <a:endParaRPr lang="fr-FR" dirty="0" smtClean="0"/>
          </a:p>
        </p:txBody>
      </p:sp>
      <p:sp>
        <p:nvSpPr>
          <p:cNvPr id="4" name="Espace réservé du numéro de diapositive 3"/>
          <p:cNvSpPr>
            <a:spLocks noGrp="1"/>
          </p:cNvSpPr>
          <p:nvPr>
            <p:ph type="sldNum" sz="quarter" idx="12"/>
          </p:nvPr>
        </p:nvSpPr>
        <p:spPr/>
        <p:txBody>
          <a:bodyPr/>
          <a:lstStyle/>
          <a:p>
            <a:pPr>
              <a:defRPr/>
            </a:pPr>
            <a:fld id="{4497C1E0-E151-479F-BE56-29B8FF0E8604}" type="slidenum">
              <a:rPr lang="fr-FR" smtClean="0"/>
              <a:pPr>
                <a:defRPr/>
              </a:pPr>
              <a:t>3</a:t>
            </a:fld>
            <a:endParaRPr lang="fr-FR" dirty="0"/>
          </a:p>
        </p:txBody>
      </p:sp>
      <p:sp>
        <p:nvSpPr>
          <p:cNvPr id="7173" name="Rectangle 4"/>
          <p:cNvSpPr>
            <a:spLocks noChangeArrowheads="1"/>
          </p:cNvSpPr>
          <p:nvPr/>
        </p:nvSpPr>
        <p:spPr bwMode="auto">
          <a:xfrm>
            <a:off x="142875" y="6407150"/>
            <a:ext cx="1377950" cy="307975"/>
          </a:xfrm>
          <a:prstGeom prst="rect">
            <a:avLst/>
          </a:prstGeom>
          <a:noFill/>
          <a:ln w="9525">
            <a:noFill/>
            <a:miter lim="800000"/>
            <a:headEnd/>
            <a:tailEnd/>
          </a:ln>
        </p:spPr>
        <p:txBody>
          <a:bodyPr wrap="none">
            <a:spAutoFit/>
          </a:bodyPr>
          <a:lstStyle/>
          <a:p>
            <a:r>
              <a:rPr lang="fr-FR" sz="1400" i="1"/>
              <a:t>1 - 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normAutofit/>
          </a:bodyPr>
          <a:lstStyle/>
          <a:p>
            <a:pPr eaLnBrk="1" hangingPunct="1"/>
            <a:r>
              <a:rPr lang="fr-FR" dirty="0" smtClean="0"/>
              <a:t>Impact of a few </a:t>
            </a:r>
            <a:r>
              <a:rPr lang="fr-FR" dirty="0" err="1" smtClean="0"/>
              <a:t>biofuel</a:t>
            </a:r>
            <a:r>
              <a:rPr lang="fr-FR" dirty="0" smtClean="0"/>
              <a:t> </a:t>
            </a:r>
            <a:r>
              <a:rPr lang="fr-FR" dirty="0" err="1" smtClean="0"/>
              <a:t>policies</a:t>
            </a:r>
            <a:endParaRPr lang="fr-FR" dirty="0" smtClean="0"/>
          </a:p>
        </p:txBody>
      </p:sp>
      <p:sp>
        <p:nvSpPr>
          <p:cNvPr id="29699" name="Rectangle 3"/>
          <p:cNvSpPr>
            <a:spLocks noGrp="1"/>
          </p:cNvSpPr>
          <p:nvPr>
            <p:ph idx="1"/>
          </p:nvPr>
        </p:nvSpPr>
        <p:spPr/>
        <p:txBody>
          <a:bodyPr>
            <a:normAutofit/>
          </a:bodyPr>
          <a:lstStyle/>
          <a:p>
            <a:pPr eaLnBrk="1" hangingPunct="1"/>
            <a:r>
              <a:rPr lang="en-US" sz="2400" dirty="0" smtClean="0"/>
              <a:t>Scenario presented</a:t>
            </a:r>
            <a:endParaRPr lang="fr-FR" sz="2400" dirty="0" smtClean="0"/>
          </a:p>
          <a:p>
            <a:pPr lvl="1" eaLnBrk="1" hangingPunct="1"/>
            <a:r>
              <a:rPr lang="fr-FR" sz="2000" dirty="0" smtClean="0"/>
              <a:t>EU + US Ethanol mandate</a:t>
            </a:r>
          </a:p>
          <a:p>
            <a:pPr lvl="1" eaLnBrk="1" hangingPunct="1"/>
            <a:r>
              <a:rPr lang="fr-FR" sz="2000" dirty="0" smtClean="0"/>
              <a:t>EU + US Ethanol mandate + </a:t>
            </a:r>
            <a:r>
              <a:rPr lang="fr-FR" sz="2000" dirty="0" err="1" smtClean="0"/>
              <a:t>liberalisation</a:t>
            </a:r>
            <a:endParaRPr lang="fr-FR" sz="2000" dirty="0" smtClean="0"/>
          </a:p>
          <a:p>
            <a:pPr eaLnBrk="1" hangingPunct="1"/>
            <a:r>
              <a:rPr lang="en-US" sz="2400" dirty="0" smtClean="0"/>
              <a:t>EU: 10% mandate with 4% ethanol in 2020</a:t>
            </a:r>
          </a:p>
          <a:p>
            <a:pPr eaLnBrk="1" hangingPunct="1"/>
            <a:r>
              <a:rPr lang="en-US" sz="2400" dirty="0" smtClean="0"/>
              <a:t>US: 36 </a:t>
            </a:r>
            <a:r>
              <a:rPr lang="en-US" sz="2400" dirty="0" err="1" smtClean="0"/>
              <a:t>bn</a:t>
            </a:r>
            <a:r>
              <a:rPr lang="en-US" sz="2400" dirty="0" smtClean="0"/>
              <a:t> gallon by 2022 decreased to 30 </a:t>
            </a:r>
            <a:r>
              <a:rPr lang="en-US" sz="2400" dirty="0" err="1" smtClean="0"/>
              <a:t>bn</a:t>
            </a:r>
            <a:r>
              <a:rPr lang="en-US" sz="2400" dirty="0" smtClean="0"/>
              <a:t> gallon</a:t>
            </a:r>
            <a:endParaRPr lang="fr-FR" sz="2400" dirty="0" smtClean="0"/>
          </a:p>
          <a:p>
            <a:pPr eaLnBrk="1" hangingPunct="1"/>
            <a:endParaRPr lang="en-US" sz="2400" dirty="0" smtClean="0"/>
          </a:p>
          <a:p>
            <a:pPr eaLnBrk="1" hangingPunct="1"/>
            <a:endParaRPr lang="fr-FR" sz="2400" dirty="0" smtClean="0"/>
          </a:p>
          <a:p>
            <a:pPr eaLnBrk="1" hangingPunct="1"/>
            <a:r>
              <a:rPr lang="fr-FR" sz="2400" dirty="0" err="1" smtClean="0"/>
              <a:t>Modelling</a:t>
            </a:r>
            <a:r>
              <a:rPr lang="fr-FR" sz="2400" dirty="0" smtClean="0"/>
              <a:t> of </a:t>
            </a:r>
            <a:r>
              <a:rPr lang="fr-FR" sz="2400" dirty="0" err="1" smtClean="0"/>
              <a:t>oilseeds</a:t>
            </a:r>
            <a:r>
              <a:rPr lang="fr-FR" sz="2400" dirty="0" smtClean="0"/>
              <a:t> </a:t>
            </a:r>
            <a:r>
              <a:rPr lang="fr-FR" sz="2400" dirty="0" err="1" smtClean="0"/>
              <a:t>market</a:t>
            </a:r>
            <a:r>
              <a:rPr lang="fr-FR" sz="2400" dirty="0" smtClean="0"/>
              <a:t> </a:t>
            </a:r>
            <a:r>
              <a:rPr lang="fr-FR" sz="2400" dirty="0" err="1" smtClean="0"/>
              <a:t>is</a:t>
            </a:r>
            <a:r>
              <a:rPr lang="fr-FR" sz="2400" dirty="0" smtClean="0"/>
              <a:t> </a:t>
            </a:r>
            <a:r>
              <a:rPr lang="fr-FR" sz="2400" dirty="0" err="1" smtClean="0"/>
              <a:t>delicate</a:t>
            </a:r>
            <a:endParaRPr lang="fr-FR" sz="2400" dirty="0" smtClean="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eaLnBrk="1" hangingPunct="1"/>
            <a:r>
              <a:rPr lang="fr-FR" smtClean="0"/>
              <a:t>Our baseline</a:t>
            </a:r>
          </a:p>
        </p:txBody>
      </p:sp>
      <p:sp>
        <p:nvSpPr>
          <p:cNvPr id="30723" name="Rectangle 3"/>
          <p:cNvSpPr>
            <a:spLocks noGrp="1"/>
          </p:cNvSpPr>
          <p:nvPr>
            <p:ph idx="1"/>
          </p:nvPr>
        </p:nvSpPr>
        <p:spPr>
          <a:xfrm>
            <a:off x="457200" y="1357298"/>
            <a:ext cx="8229600" cy="5214974"/>
          </a:xfrm>
        </p:spPr>
        <p:txBody>
          <a:bodyPr>
            <a:noAutofit/>
          </a:bodyPr>
          <a:lstStyle/>
          <a:p>
            <a:pPr eaLnBrk="1" hangingPunct="1"/>
            <a:r>
              <a:rPr lang="fr-FR" sz="2000" dirty="0" smtClean="0"/>
              <a:t>18 </a:t>
            </a:r>
            <a:r>
              <a:rPr lang="fr-FR" sz="2000" dirty="0" err="1" smtClean="0"/>
              <a:t>regions</a:t>
            </a:r>
            <a:r>
              <a:rPr lang="fr-FR" sz="2000" dirty="0" smtClean="0"/>
              <a:t> and 35 </a:t>
            </a:r>
            <a:r>
              <a:rPr lang="fr-FR" sz="2000" dirty="0" err="1" smtClean="0"/>
              <a:t>sectors</a:t>
            </a:r>
            <a:endParaRPr lang="fr-FR" sz="2000" dirty="0" smtClean="0"/>
          </a:p>
          <a:p>
            <a:pPr eaLnBrk="1" hangingPunct="1"/>
            <a:r>
              <a:rPr lang="fr-FR" sz="2000" dirty="0" err="1" smtClean="0"/>
              <a:t>Assumptions</a:t>
            </a:r>
            <a:r>
              <a:rPr lang="fr-FR" sz="2000" dirty="0" smtClean="0"/>
              <a:t> are important for:</a:t>
            </a:r>
          </a:p>
          <a:p>
            <a:pPr lvl="1" eaLnBrk="1" hangingPunct="1"/>
            <a:r>
              <a:rPr lang="fr-FR" sz="1800" dirty="0" err="1" smtClean="0"/>
              <a:t>Oil</a:t>
            </a:r>
            <a:r>
              <a:rPr lang="fr-FR" sz="1800" dirty="0" smtClean="0"/>
              <a:t> </a:t>
            </a:r>
            <a:r>
              <a:rPr lang="fr-FR" sz="1800" dirty="0" err="1" smtClean="0"/>
              <a:t>prices</a:t>
            </a:r>
            <a:r>
              <a:rPr lang="fr-FR" sz="1800" dirty="0" smtClean="0"/>
              <a:t> (</a:t>
            </a:r>
            <a:r>
              <a:rPr lang="fr-FR" sz="1800" dirty="0" err="1" smtClean="0"/>
              <a:t>demand</a:t>
            </a:r>
            <a:r>
              <a:rPr lang="fr-FR" sz="1800" dirty="0" smtClean="0"/>
              <a:t> for </a:t>
            </a:r>
            <a:r>
              <a:rPr lang="fr-FR" sz="1800" dirty="0" err="1" smtClean="0"/>
              <a:t>biofuel</a:t>
            </a:r>
            <a:r>
              <a:rPr lang="fr-FR" sz="1800" dirty="0" smtClean="0"/>
              <a:t>)</a:t>
            </a:r>
          </a:p>
          <a:p>
            <a:pPr lvl="2" eaLnBrk="1" hangingPunct="1"/>
            <a:r>
              <a:rPr lang="fr-FR" sz="1600" dirty="0" smtClean="0"/>
              <a:t>$65 in 2020 (IEA 2007)</a:t>
            </a:r>
          </a:p>
          <a:p>
            <a:pPr lvl="2" eaLnBrk="1" hangingPunct="1"/>
            <a:r>
              <a:rPr lang="fr-FR" sz="1600" dirty="0" smtClean="0"/>
              <a:t>$110 in 2020 (IEA 2008)</a:t>
            </a:r>
          </a:p>
          <a:p>
            <a:pPr lvl="1" eaLnBrk="1" hangingPunct="1"/>
            <a:r>
              <a:rPr lang="fr-FR" sz="1800" dirty="0" smtClean="0"/>
              <a:t>Evolution of </a:t>
            </a:r>
            <a:r>
              <a:rPr lang="fr-FR" sz="1800" dirty="0" err="1" smtClean="0"/>
              <a:t>crop</a:t>
            </a:r>
            <a:r>
              <a:rPr lang="fr-FR" sz="1800" dirty="0" smtClean="0"/>
              <a:t> production (</a:t>
            </a:r>
            <a:r>
              <a:rPr lang="fr-FR" sz="1800" dirty="0" err="1" smtClean="0"/>
              <a:t>productivity</a:t>
            </a:r>
            <a:r>
              <a:rPr lang="fr-FR" sz="1800" dirty="0" smtClean="0"/>
              <a:t> and </a:t>
            </a:r>
            <a:r>
              <a:rPr lang="fr-FR" sz="1800" dirty="0" err="1" smtClean="0"/>
              <a:t>cropland</a:t>
            </a:r>
            <a:r>
              <a:rPr lang="fr-FR" sz="1800" dirty="0" smtClean="0"/>
              <a:t> expansion)</a:t>
            </a:r>
          </a:p>
          <a:p>
            <a:pPr lvl="2" eaLnBrk="1" hangingPunct="1"/>
            <a:r>
              <a:rPr lang="fr-FR" sz="1600" dirty="0" err="1" smtClean="0"/>
              <a:t>Productivity</a:t>
            </a:r>
            <a:r>
              <a:rPr lang="fr-FR" sz="1600" dirty="0" smtClean="0"/>
              <a:t> </a:t>
            </a:r>
            <a:r>
              <a:rPr lang="fr-FR" sz="1600" dirty="0" err="1" smtClean="0"/>
              <a:t>increase</a:t>
            </a:r>
            <a:r>
              <a:rPr lang="fr-FR" sz="1600" dirty="0" smtClean="0"/>
              <a:t> (</a:t>
            </a:r>
            <a:r>
              <a:rPr lang="fr-FR" sz="1600" dirty="0" err="1" smtClean="0"/>
              <a:t>technology</a:t>
            </a:r>
            <a:r>
              <a:rPr lang="fr-FR" sz="1600" dirty="0" smtClean="0"/>
              <a:t> component): +0.5/+1% per </a:t>
            </a:r>
            <a:r>
              <a:rPr lang="fr-FR" sz="1600" dirty="0" err="1" smtClean="0"/>
              <a:t>year</a:t>
            </a:r>
            <a:endParaRPr lang="fr-FR" sz="1600" dirty="0" smtClean="0"/>
          </a:p>
          <a:p>
            <a:pPr lvl="2" eaLnBrk="1" hangingPunct="1"/>
            <a:r>
              <a:rPr lang="fr-FR" sz="1600" dirty="0" err="1" smtClean="0"/>
              <a:t>Higher</a:t>
            </a:r>
            <a:r>
              <a:rPr lang="fr-FR" sz="1600" dirty="0" smtClean="0"/>
              <a:t> </a:t>
            </a:r>
            <a:r>
              <a:rPr lang="fr-FR" sz="1600" dirty="0" err="1" smtClean="0"/>
              <a:t>productivity</a:t>
            </a:r>
            <a:r>
              <a:rPr lang="fr-FR" sz="1600" dirty="0" smtClean="0"/>
              <a:t> for </a:t>
            </a:r>
            <a:r>
              <a:rPr lang="fr-FR" sz="1600" dirty="0" err="1" smtClean="0"/>
              <a:t>cattle</a:t>
            </a:r>
            <a:r>
              <a:rPr lang="fr-FR" sz="1600" dirty="0" smtClean="0"/>
              <a:t> and </a:t>
            </a:r>
            <a:r>
              <a:rPr lang="fr-FR" sz="1600" dirty="0" err="1" smtClean="0"/>
              <a:t>animals</a:t>
            </a:r>
            <a:r>
              <a:rPr lang="fr-FR" sz="1600" dirty="0" smtClean="0"/>
              <a:t> in </a:t>
            </a:r>
            <a:r>
              <a:rPr lang="fr-FR" sz="1600" dirty="0" err="1" smtClean="0"/>
              <a:t>developing</a:t>
            </a:r>
            <a:r>
              <a:rPr lang="fr-FR" sz="1600" dirty="0" smtClean="0"/>
              <a:t> countries </a:t>
            </a:r>
          </a:p>
          <a:p>
            <a:pPr lvl="1" eaLnBrk="1" hangingPunct="1"/>
            <a:r>
              <a:rPr lang="fr-FR" sz="1800" dirty="0" err="1" smtClean="0"/>
              <a:t>Exogenous</a:t>
            </a:r>
            <a:r>
              <a:rPr lang="fr-FR" sz="1800" dirty="0" smtClean="0"/>
              <a:t> land use change: FAO 5 </a:t>
            </a:r>
            <a:r>
              <a:rPr lang="fr-FR" sz="1800" dirty="0" err="1" smtClean="0"/>
              <a:t>year</a:t>
            </a:r>
            <a:r>
              <a:rPr lang="fr-FR" sz="1800" dirty="0" smtClean="0"/>
              <a:t> variation </a:t>
            </a:r>
            <a:r>
              <a:rPr lang="fr-FR" sz="1800" dirty="0" err="1" smtClean="0"/>
              <a:t>extrapolated</a:t>
            </a:r>
            <a:endParaRPr lang="fr-FR" sz="1800" dirty="0" smtClean="0"/>
          </a:p>
          <a:p>
            <a:pPr lvl="1" eaLnBrk="1" hangingPunct="1"/>
            <a:r>
              <a:rPr lang="fr-FR" sz="1800" dirty="0" err="1" smtClean="0"/>
              <a:t>Crop</a:t>
            </a:r>
            <a:r>
              <a:rPr lang="fr-FR" sz="1800" dirty="0" smtClean="0"/>
              <a:t> </a:t>
            </a:r>
            <a:r>
              <a:rPr lang="fr-FR" sz="1800" dirty="0" err="1" smtClean="0"/>
              <a:t>prices</a:t>
            </a:r>
            <a:r>
              <a:rPr lang="fr-FR" sz="1800" dirty="0" smtClean="0"/>
              <a:t> (</a:t>
            </a:r>
            <a:r>
              <a:rPr lang="fr-FR" sz="1800" dirty="0" err="1" smtClean="0"/>
              <a:t>demand</a:t>
            </a:r>
            <a:r>
              <a:rPr lang="fr-FR" sz="1800" dirty="0" smtClean="0"/>
              <a:t> for new </a:t>
            </a:r>
            <a:r>
              <a:rPr lang="fr-FR" sz="1800" dirty="0" err="1" smtClean="0"/>
              <a:t>crops</a:t>
            </a:r>
            <a:r>
              <a:rPr lang="fr-FR" sz="1800" dirty="0" smtClean="0"/>
              <a:t>)</a:t>
            </a:r>
          </a:p>
          <a:p>
            <a:pPr lvl="2" eaLnBrk="1" hangingPunct="1"/>
            <a:r>
              <a:rPr lang="fr-FR" sz="1600" dirty="0" err="1" smtClean="0"/>
              <a:t>highly</a:t>
            </a:r>
            <a:r>
              <a:rPr lang="fr-FR" sz="1600" dirty="0" smtClean="0"/>
              <a:t> </a:t>
            </a:r>
            <a:r>
              <a:rPr lang="fr-FR" sz="1600" dirty="0" err="1" smtClean="0"/>
              <a:t>dependant</a:t>
            </a:r>
            <a:r>
              <a:rPr lang="fr-FR" sz="1600" dirty="0" smtClean="0"/>
              <a:t> on </a:t>
            </a:r>
            <a:r>
              <a:rPr lang="fr-FR" sz="1600" dirty="0" err="1" smtClean="0"/>
              <a:t>regions</a:t>
            </a:r>
            <a:r>
              <a:rPr lang="fr-FR" sz="1600" dirty="0" smtClean="0"/>
              <a:t> and </a:t>
            </a:r>
            <a:r>
              <a:rPr lang="fr-FR" sz="1600" dirty="0" err="1" smtClean="0"/>
              <a:t>elasticitiy</a:t>
            </a:r>
            <a:r>
              <a:rPr lang="fr-FR" sz="1600" dirty="0" smtClean="0"/>
              <a:t> of substitution </a:t>
            </a:r>
            <a:r>
              <a:rPr lang="fr-FR" sz="1600" dirty="0" err="1" smtClean="0"/>
              <a:t>between</a:t>
            </a:r>
            <a:r>
              <a:rPr lang="fr-FR" sz="1600" dirty="0" smtClean="0"/>
              <a:t> </a:t>
            </a:r>
            <a:r>
              <a:rPr lang="fr-FR" sz="1600" dirty="0" err="1" smtClean="0"/>
              <a:t>fossil</a:t>
            </a:r>
            <a:r>
              <a:rPr lang="fr-FR" sz="1600" dirty="0" smtClean="0"/>
              <a:t> fuel and </a:t>
            </a:r>
            <a:r>
              <a:rPr lang="fr-FR" sz="1600" dirty="0" err="1" smtClean="0"/>
              <a:t>biofuel</a:t>
            </a:r>
            <a:r>
              <a:rPr lang="fr-FR" sz="1600" dirty="0" smtClean="0"/>
              <a:t>:</a:t>
            </a:r>
          </a:p>
          <a:p>
            <a:pPr lvl="3" eaLnBrk="1" hangingPunct="1"/>
            <a:r>
              <a:rPr lang="fr-FR" sz="1400" dirty="0" err="1" smtClean="0"/>
              <a:t>Wheat</a:t>
            </a:r>
            <a:r>
              <a:rPr lang="fr-FR" sz="1400" dirty="0" smtClean="0"/>
              <a:t>: +38% in 2020</a:t>
            </a:r>
          </a:p>
          <a:p>
            <a:pPr lvl="3" eaLnBrk="1" hangingPunct="1"/>
            <a:r>
              <a:rPr lang="fr-FR" sz="1400" dirty="0" err="1" smtClean="0"/>
              <a:t>Maize</a:t>
            </a:r>
            <a:r>
              <a:rPr lang="fr-FR" sz="1400" dirty="0" smtClean="0"/>
              <a:t>: +23% in 2020</a:t>
            </a:r>
          </a:p>
          <a:p>
            <a:pPr lvl="3" eaLnBrk="1" hangingPunct="1"/>
            <a:r>
              <a:rPr lang="en-US" sz="1400" dirty="0" smtClean="0"/>
              <a:t>Oilseeds: +42% </a:t>
            </a:r>
            <a:r>
              <a:rPr lang="fr-FR" sz="1400" dirty="0" smtClean="0"/>
              <a:t>in 2020</a:t>
            </a:r>
          </a:p>
          <a:p>
            <a:pPr lvl="3" eaLnBrk="1" hangingPunct="1"/>
            <a:r>
              <a:rPr lang="fr-FR" sz="1400" dirty="0" err="1" smtClean="0"/>
              <a:t>Sugar</a:t>
            </a:r>
            <a:r>
              <a:rPr lang="fr-FR" sz="1400" dirty="0" smtClean="0"/>
              <a:t> </a:t>
            </a:r>
            <a:r>
              <a:rPr lang="fr-FR" sz="1400" dirty="0" err="1" smtClean="0"/>
              <a:t>crops</a:t>
            </a:r>
            <a:r>
              <a:rPr lang="fr-FR" sz="1400" dirty="0" smtClean="0"/>
              <a:t>: +16% in 2020</a:t>
            </a:r>
          </a:p>
          <a:p>
            <a:pPr lvl="1" eaLnBrk="1" hangingPunct="1"/>
            <a:r>
              <a:rPr lang="fr-FR" sz="1800" dirty="0" err="1" smtClean="0"/>
              <a:t>Biofuel</a:t>
            </a:r>
            <a:r>
              <a:rPr lang="fr-FR" sz="1800" dirty="0" smtClean="0"/>
              <a:t> production </a:t>
            </a:r>
            <a:r>
              <a:rPr lang="fr-FR" sz="1800" dirty="0" err="1" smtClean="0"/>
              <a:t>level</a:t>
            </a:r>
            <a:r>
              <a:rPr lang="fr-FR" sz="1800" dirty="0" smtClean="0"/>
              <a:t>:</a:t>
            </a:r>
          </a:p>
          <a:p>
            <a:pPr lvl="2" eaLnBrk="1" hangingPunct="1"/>
            <a:r>
              <a:rPr lang="fr-FR" sz="1600" dirty="0" smtClean="0"/>
              <a:t>38 </a:t>
            </a:r>
            <a:r>
              <a:rPr lang="fr-FR" sz="1600" dirty="0" err="1" smtClean="0"/>
              <a:t>Mtoe</a:t>
            </a:r>
            <a:r>
              <a:rPr lang="fr-FR" sz="1600" dirty="0" smtClean="0"/>
              <a:t> in 2007, 64 </a:t>
            </a:r>
            <a:r>
              <a:rPr lang="fr-FR" sz="1600" dirty="0" err="1" smtClean="0"/>
              <a:t>Mtoe</a:t>
            </a:r>
            <a:r>
              <a:rPr lang="fr-FR" sz="1600" dirty="0" smtClean="0"/>
              <a:t> in 2020 (biodiesel)</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title"/>
          </p:nvPr>
        </p:nvSpPr>
        <p:spPr/>
        <p:txBody>
          <a:bodyPr/>
          <a:lstStyle/>
          <a:p>
            <a:pPr eaLnBrk="1" hangingPunct="1"/>
            <a:r>
              <a:rPr lang="fr-FR" dirty="0" smtClean="0"/>
              <a:t>Impact of an EU mandate</a:t>
            </a:r>
          </a:p>
        </p:txBody>
      </p:sp>
      <p:sp>
        <p:nvSpPr>
          <p:cNvPr id="2052" name="Rectangle 3"/>
          <p:cNvSpPr>
            <a:spLocks noGrp="1"/>
          </p:cNvSpPr>
          <p:nvPr>
            <p:ph idx="1"/>
          </p:nvPr>
        </p:nvSpPr>
        <p:spPr>
          <a:xfrm>
            <a:off x="457200" y="1357298"/>
            <a:ext cx="8229600" cy="4525963"/>
          </a:xfrm>
        </p:spPr>
        <p:txBody>
          <a:bodyPr/>
          <a:lstStyle/>
          <a:p>
            <a:pPr eaLnBrk="1" hangingPunct="1"/>
            <a:r>
              <a:rPr lang="fr-FR" sz="1800" dirty="0" smtClean="0"/>
              <a:t>Production</a:t>
            </a:r>
          </a:p>
          <a:p>
            <a:pPr eaLnBrk="1" hangingPunct="1"/>
            <a:endParaRPr lang="fr-FR" sz="1800" dirty="0" smtClean="0"/>
          </a:p>
          <a:p>
            <a:pPr eaLnBrk="1" hangingPunct="1"/>
            <a:endParaRPr lang="fr-FR" dirty="0" smtClean="0"/>
          </a:p>
          <a:p>
            <a:pPr eaLnBrk="1" hangingPunct="1"/>
            <a:endParaRPr lang="fr-FR" dirty="0" smtClean="0"/>
          </a:p>
          <a:p>
            <a:pPr eaLnBrk="1" hangingPunct="1"/>
            <a:endParaRPr lang="fr-FR" sz="1800" dirty="0" smtClean="0"/>
          </a:p>
          <a:p>
            <a:pPr eaLnBrk="1" hangingPunct="1"/>
            <a:endParaRPr lang="fr-FR" sz="1800" dirty="0" smtClean="0"/>
          </a:p>
          <a:p>
            <a:pPr eaLnBrk="1" hangingPunct="1"/>
            <a:endParaRPr lang="fr-FR" sz="1800" dirty="0" smtClean="0"/>
          </a:p>
          <a:p>
            <a:pPr eaLnBrk="1" hangingPunct="1"/>
            <a:r>
              <a:rPr lang="fr-FR" sz="1800" dirty="0" smtClean="0"/>
              <a:t>Imports</a:t>
            </a:r>
          </a:p>
          <a:p>
            <a:pPr eaLnBrk="1" hangingPunct="1"/>
            <a:endParaRPr lang="fr-FR" sz="1800" dirty="0" smtClean="0"/>
          </a:p>
          <a:p>
            <a:pPr eaLnBrk="1" hangingPunct="1"/>
            <a:endParaRPr lang="fr-FR" sz="1800" dirty="0" smtClean="0"/>
          </a:p>
          <a:p>
            <a:pPr eaLnBrk="1" hangingPunct="1"/>
            <a:endParaRPr lang="fr-FR" dirty="0" smtClean="0"/>
          </a:p>
        </p:txBody>
      </p:sp>
      <p:graphicFrame>
        <p:nvGraphicFramePr>
          <p:cNvPr id="6" name="Tableau 5"/>
          <p:cNvGraphicFramePr>
            <a:graphicFrameLocks noGrp="1"/>
          </p:cNvGraphicFramePr>
          <p:nvPr/>
        </p:nvGraphicFramePr>
        <p:xfrm>
          <a:off x="1142976" y="1785924"/>
          <a:ext cx="6715171" cy="2357454"/>
        </p:xfrm>
        <a:graphic>
          <a:graphicData uri="http://schemas.openxmlformats.org/drawingml/2006/table">
            <a:tbl>
              <a:tblPr/>
              <a:tblGrid>
                <a:gridCol w="1223721"/>
                <a:gridCol w="1361390"/>
                <a:gridCol w="810715"/>
                <a:gridCol w="764826"/>
                <a:gridCol w="810715"/>
                <a:gridCol w="764826"/>
                <a:gridCol w="978978"/>
              </a:tblGrid>
              <a:tr h="293305">
                <a:tc>
                  <a:txBody>
                    <a:bodyPr/>
                    <a:lstStyle/>
                    <a:p>
                      <a:pPr>
                        <a:lnSpc>
                          <a:spcPct val="115000"/>
                        </a:lnSpc>
                        <a:spcAft>
                          <a:spcPts val="0"/>
                        </a:spcAft>
                      </a:pPr>
                      <a:r>
                        <a:rPr lang="fr-FR" sz="1400" b="1" dirty="0">
                          <a:solidFill>
                            <a:srgbClr val="000000"/>
                          </a:solidFill>
                          <a:latin typeface="Calibri"/>
                          <a:ea typeface="Times New Roman"/>
                          <a:cs typeface="Arial"/>
                        </a:rPr>
                        <a:t> </a:t>
                      </a:r>
                      <a:endParaRPr lang="fr-FR" sz="14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b="1">
                          <a:solidFill>
                            <a:srgbClr val="000000"/>
                          </a:solidFill>
                          <a:latin typeface="Calibri"/>
                          <a:ea typeface="Times New Roman"/>
                          <a:cs typeface="Arial"/>
                        </a:rPr>
                        <a:t> </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2020</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2020</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2020</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2020</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2020</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3305">
                <a:tc>
                  <a:txBody>
                    <a:bodyPr/>
                    <a:lstStyle/>
                    <a:p>
                      <a:r>
                        <a:rPr lang="en-US" sz="1400" b="1" dirty="0" err="1" smtClean="0">
                          <a:latin typeface="Calibri"/>
                        </a:rPr>
                        <a:t>Mtoe</a:t>
                      </a:r>
                      <a:endParaRPr lang="fr-FR" sz="1050" b="1" dirty="0">
                        <a:latin typeface="Calibri"/>
                      </a:endParaRPr>
                    </a:p>
                  </a:txBody>
                  <a:tcPr marL="44450" marR="44450" marT="0" marB="0" anchor="b">
                    <a:lnL>
                      <a:noFill/>
                    </a:lnL>
                    <a:lnR>
                      <a:noFill/>
                    </a:lnR>
                    <a:lnT>
                      <a:noFill/>
                    </a:lnT>
                    <a:lnB>
                      <a:noFill/>
                    </a:lnB>
                  </a:tcPr>
                </a:tc>
                <a:tc>
                  <a:txBody>
                    <a:bodyPr/>
                    <a:lstStyle/>
                    <a:p>
                      <a:endParaRPr lang="fr-FR" sz="1100">
                        <a:latin typeface="Calibri"/>
                      </a:endParaRPr>
                    </a:p>
                  </a:txBody>
                  <a:tcPr marL="44450" marR="44450" marT="0" marB="0" anchor="b">
                    <a:lnL>
                      <a:noFill/>
                    </a:lnL>
                    <a:lnR>
                      <a:noFill/>
                    </a:lnR>
                    <a:lnT>
                      <a:noFill/>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Ref</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400" b="1" dirty="0">
                          <a:solidFill>
                            <a:srgbClr val="000000"/>
                          </a:solidFill>
                          <a:latin typeface="Calibri"/>
                          <a:ea typeface="Times New Roman"/>
                          <a:cs typeface="Arial"/>
                        </a:rPr>
                        <a:t>DM</a:t>
                      </a:r>
                      <a:endParaRPr lang="fr-FR"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DM</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FTM</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400" b="1">
                          <a:solidFill>
                            <a:srgbClr val="000000"/>
                          </a:solidFill>
                          <a:latin typeface="Calibri"/>
                          <a:ea typeface="Times New Roman"/>
                          <a:cs typeface="Arial"/>
                        </a:rPr>
                        <a:t>FTM</a:t>
                      </a:r>
                      <a:endParaRPr lang="fr-FR" sz="1400">
                        <a:latin typeface="Calibri"/>
                        <a:ea typeface="Calibri"/>
                        <a:cs typeface="Times New Roman"/>
                      </a:endParaRPr>
                    </a:p>
                  </a:txBody>
                  <a:tcPr marL="44450" marR="44450" marT="0" marB="0" anchor="b">
                    <a:lnL>
                      <a:noFill/>
                    </a:lnL>
                    <a:lnR>
                      <a:noFill/>
                    </a:lnR>
                    <a:lnT>
                      <a:noFill/>
                    </a:lnT>
                    <a:lnB>
                      <a:noFill/>
                    </a:lnB>
                  </a:tcPr>
                </a:tc>
              </a:tr>
              <a:tr h="293305">
                <a:tc>
                  <a:txBody>
                    <a:bodyPr/>
                    <a:lstStyle/>
                    <a:p>
                      <a:pPr>
                        <a:lnSpc>
                          <a:spcPct val="115000"/>
                        </a:lnSpc>
                        <a:spcAft>
                          <a:spcPts val="0"/>
                        </a:spcAft>
                      </a:pPr>
                      <a:r>
                        <a:rPr lang="fr-FR" sz="1400" b="1">
                          <a:solidFill>
                            <a:srgbClr val="000000"/>
                          </a:solidFill>
                          <a:latin typeface="Calibri"/>
                          <a:ea typeface="Times New Roman"/>
                          <a:cs typeface="Arial"/>
                        </a:rPr>
                        <a:t> </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b="1">
                          <a:solidFill>
                            <a:srgbClr val="000000"/>
                          </a:solidFill>
                          <a:latin typeface="Calibri"/>
                          <a:ea typeface="Times New Roman"/>
                          <a:cs typeface="Arial"/>
                        </a:rPr>
                        <a:t> </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b="1">
                          <a:solidFill>
                            <a:srgbClr val="000000"/>
                          </a:solidFill>
                          <a:latin typeface="Calibri"/>
                          <a:ea typeface="Times New Roman"/>
                          <a:cs typeface="Arial"/>
                        </a:rPr>
                        <a:t>Lev</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b="1">
                          <a:solidFill>
                            <a:srgbClr val="000000"/>
                          </a:solidFill>
                          <a:latin typeface="Calibri"/>
                          <a:ea typeface="Times New Roman"/>
                          <a:cs typeface="Arial"/>
                        </a:rPr>
                        <a:t>Lev</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b="1">
                          <a:solidFill>
                            <a:srgbClr val="000000"/>
                          </a:solidFill>
                          <a:latin typeface="Calibri"/>
                          <a:ea typeface="Times New Roman"/>
                          <a:cs typeface="Arial"/>
                        </a:rPr>
                        <a:t>Var</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b="1">
                          <a:solidFill>
                            <a:srgbClr val="000000"/>
                          </a:solidFill>
                          <a:latin typeface="Calibri"/>
                          <a:ea typeface="Times New Roman"/>
                          <a:cs typeface="Arial"/>
                        </a:rPr>
                        <a:t>Lev</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b="1">
                          <a:solidFill>
                            <a:srgbClr val="000000"/>
                          </a:solidFill>
                          <a:latin typeface="Calibri"/>
                          <a:ea typeface="Times New Roman"/>
                          <a:cs typeface="Arial"/>
                        </a:rPr>
                        <a:t>Var</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93305">
                <a:tc>
                  <a:txBody>
                    <a:bodyPr/>
                    <a:lstStyle/>
                    <a:p>
                      <a:pPr>
                        <a:lnSpc>
                          <a:spcPct val="115000"/>
                        </a:lnSpc>
                        <a:spcAft>
                          <a:spcPts val="0"/>
                        </a:spcAft>
                      </a:pPr>
                      <a:r>
                        <a:rPr lang="fr-FR" sz="1400" b="1">
                          <a:solidFill>
                            <a:srgbClr val="000000"/>
                          </a:solidFill>
                          <a:latin typeface="Calibri"/>
                          <a:ea typeface="Times New Roman"/>
                          <a:cs typeface="Arial"/>
                        </a:rPr>
                        <a:t>Ethanol</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b="1">
                          <a:solidFill>
                            <a:srgbClr val="000000"/>
                          </a:solidFill>
                          <a:latin typeface="Calibri"/>
                          <a:ea typeface="Times New Roman"/>
                          <a:cs typeface="Arial"/>
                        </a:rPr>
                        <a:t>USA</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14.24</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33.52</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135.5%</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dirty="0">
                          <a:solidFill>
                            <a:srgbClr val="000000"/>
                          </a:solidFill>
                          <a:latin typeface="Calibri"/>
                          <a:ea typeface="Times New Roman"/>
                          <a:cs typeface="Arial"/>
                        </a:rPr>
                        <a:t>31.13</a:t>
                      </a:r>
                      <a:endParaRPr lang="fr-FR" sz="14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118.6%</a:t>
                      </a:r>
                      <a:endParaRPr lang="fr-FR" sz="14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3305">
                <a:tc>
                  <a:txBody>
                    <a:bodyPr/>
                    <a:lstStyle/>
                    <a:p>
                      <a:pPr>
                        <a:lnSpc>
                          <a:spcPct val="115000"/>
                        </a:lnSpc>
                        <a:spcAft>
                          <a:spcPts val="0"/>
                        </a:spcAft>
                      </a:pPr>
                      <a:r>
                        <a:rPr lang="fr-FR" sz="1400" b="1">
                          <a:solidFill>
                            <a:srgbClr val="000000"/>
                          </a:solidFill>
                          <a:latin typeface="Calibri"/>
                          <a:ea typeface="Times New Roman"/>
                          <a:cs typeface="Arial"/>
                        </a:rPr>
                        <a:t>Ethanol</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b="1" dirty="0">
                          <a:solidFill>
                            <a:srgbClr val="000000"/>
                          </a:solidFill>
                          <a:latin typeface="Calibri"/>
                          <a:ea typeface="Times New Roman"/>
                          <a:cs typeface="Arial"/>
                        </a:rPr>
                        <a:t>EU27</a:t>
                      </a:r>
                      <a:endParaRPr lang="fr-FR" sz="14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1.19</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10.38</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770.7%</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3.76</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dirty="0">
                          <a:solidFill>
                            <a:srgbClr val="000000"/>
                          </a:solidFill>
                          <a:latin typeface="Calibri"/>
                          <a:ea typeface="Times New Roman"/>
                          <a:cs typeface="Arial"/>
                        </a:rPr>
                        <a:t>215.6%</a:t>
                      </a:r>
                      <a:endParaRPr lang="fr-FR" sz="1400" dirty="0">
                        <a:latin typeface="Calibri"/>
                        <a:ea typeface="Calibri"/>
                        <a:cs typeface="Times New Roman"/>
                      </a:endParaRPr>
                    </a:p>
                  </a:txBody>
                  <a:tcPr marL="44450" marR="44450" marT="0" marB="0" anchor="b">
                    <a:lnL>
                      <a:noFill/>
                    </a:lnL>
                    <a:lnR>
                      <a:noFill/>
                    </a:lnR>
                    <a:lnT>
                      <a:noFill/>
                    </a:lnT>
                    <a:lnB>
                      <a:noFill/>
                    </a:lnB>
                  </a:tcPr>
                </a:tc>
              </a:tr>
              <a:tr h="293305">
                <a:tc>
                  <a:txBody>
                    <a:bodyPr/>
                    <a:lstStyle/>
                    <a:p>
                      <a:pPr>
                        <a:lnSpc>
                          <a:spcPct val="115000"/>
                        </a:lnSpc>
                        <a:spcAft>
                          <a:spcPts val="0"/>
                        </a:spcAft>
                      </a:pPr>
                      <a:r>
                        <a:rPr lang="fr-FR" sz="1400" b="1">
                          <a:solidFill>
                            <a:srgbClr val="000000"/>
                          </a:solidFill>
                          <a:latin typeface="Calibri"/>
                          <a:ea typeface="Times New Roman"/>
                          <a:cs typeface="Arial"/>
                        </a:rPr>
                        <a:t>Ethanol</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b="1" dirty="0" err="1">
                          <a:solidFill>
                            <a:srgbClr val="000000"/>
                          </a:solidFill>
                          <a:latin typeface="Calibri"/>
                          <a:ea typeface="Times New Roman"/>
                          <a:cs typeface="Arial"/>
                        </a:rPr>
                        <a:t>Brazil</a:t>
                      </a:r>
                      <a:endParaRPr lang="fr-FR" sz="14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17.68</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27.20</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53.9%</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39.78</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125.0%</a:t>
                      </a:r>
                      <a:endParaRPr lang="fr-FR" sz="1400">
                        <a:latin typeface="Calibri"/>
                        <a:ea typeface="Calibri"/>
                        <a:cs typeface="Times New Roman"/>
                      </a:endParaRPr>
                    </a:p>
                  </a:txBody>
                  <a:tcPr marL="44450" marR="44450" marT="0" marB="0" anchor="b">
                    <a:lnL>
                      <a:noFill/>
                    </a:lnL>
                    <a:lnR>
                      <a:noFill/>
                    </a:lnR>
                    <a:lnT>
                      <a:noFill/>
                    </a:lnT>
                    <a:lnB>
                      <a:noFill/>
                    </a:lnB>
                  </a:tcPr>
                </a:tc>
              </a:tr>
              <a:tr h="293305">
                <a:tc>
                  <a:txBody>
                    <a:bodyPr/>
                    <a:lstStyle/>
                    <a:p>
                      <a:pPr>
                        <a:lnSpc>
                          <a:spcPct val="115000"/>
                        </a:lnSpc>
                        <a:spcAft>
                          <a:spcPts val="0"/>
                        </a:spcAft>
                      </a:pPr>
                      <a:r>
                        <a:rPr lang="fr-FR" sz="1400" b="1">
                          <a:solidFill>
                            <a:srgbClr val="000000"/>
                          </a:solidFill>
                          <a:latin typeface="Calibri"/>
                          <a:ea typeface="Times New Roman"/>
                          <a:cs typeface="Arial"/>
                        </a:rPr>
                        <a:t>Biodiesel</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b="1">
                          <a:solidFill>
                            <a:srgbClr val="000000"/>
                          </a:solidFill>
                          <a:latin typeface="Calibri"/>
                          <a:ea typeface="Times New Roman"/>
                          <a:cs typeface="Arial"/>
                        </a:rPr>
                        <a:t>USA</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0.92</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0.86</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-6.8%</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a:solidFill>
                            <a:srgbClr val="000000"/>
                          </a:solidFill>
                          <a:latin typeface="Calibri"/>
                          <a:ea typeface="Times New Roman"/>
                          <a:cs typeface="Arial"/>
                        </a:rPr>
                        <a:t>0.99</a:t>
                      </a:r>
                      <a:endParaRPr lang="fr-FR" sz="14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400" i="1">
                          <a:solidFill>
                            <a:srgbClr val="000000"/>
                          </a:solidFill>
                          <a:latin typeface="Calibri"/>
                          <a:ea typeface="Times New Roman"/>
                          <a:cs typeface="Arial"/>
                        </a:rPr>
                        <a:t>7.4%</a:t>
                      </a:r>
                      <a:endParaRPr lang="fr-FR" sz="1400">
                        <a:latin typeface="Calibri"/>
                        <a:ea typeface="Calibri"/>
                        <a:cs typeface="Times New Roman"/>
                      </a:endParaRPr>
                    </a:p>
                  </a:txBody>
                  <a:tcPr marL="44450" marR="44450" marT="0" marB="0" anchor="b">
                    <a:lnL>
                      <a:noFill/>
                    </a:lnL>
                    <a:lnR>
                      <a:noFill/>
                    </a:lnR>
                    <a:lnT>
                      <a:noFill/>
                    </a:lnT>
                    <a:lnB>
                      <a:noFill/>
                    </a:lnB>
                  </a:tcPr>
                </a:tc>
              </a:tr>
              <a:tr h="304319">
                <a:tc>
                  <a:txBody>
                    <a:bodyPr/>
                    <a:lstStyle/>
                    <a:p>
                      <a:pPr>
                        <a:lnSpc>
                          <a:spcPct val="115000"/>
                        </a:lnSpc>
                        <a:spcAft>
                          <a:spcPts val="0"/>
                        </a:spcAft>
                      </a:pPr>
                      <a:r>
                        <a:rPr lang="fr-FR" sz="1400" b="1">
                          <a:solidFill>
                            <a:srgbClr val="000000"/>
                          </a:solidFill>
                          <a:latin typeface="Calibri"/>
                          <a:ea typeface="Times New Roman"/>
                          <a:cs typeface="Arial"/>
                        </a:rPr>
                        <a:t>Biodiesel</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b="1">
                          <a:solidFill>
                            <a:srgbClr val="000000"/>
                          </a:solidFill>
                          <a:latin typeface="Calibri"/>
                          <a:ea typeface="Times New Roman"/>
                          <a:cs typeface="Arial"/>
                        </a:rPr>
                        <a:t>EU27</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dirty="0">
                          <a:solidFill>
                            <a:srgbClr val="000000"/>
                          </a:solidFill>
                          <a:latin typeface="Calibri"/>
                          <a:ea typeface="Times New Roman"/>
                          <a:cs typeface="Arial"/>
                        </a:rPr>
                        <a:t>16.23</a:t>
                      </a:r>
                      <a:endParaRPr lang="fr-FR" sz="14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a:solidFill>
                            <a:srgbClr val="000000"/>
                          </a:solidFill>
                          <a:latin typeface="Calibri"/>
                          <a:ea typeface="Times New Roman"/>
                          <a:cs typeface="Arial"/>
                        </a:rPr>
                        <a:t>15.96</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i="1">
                          <a:solidFill>
                            <a:srgbClr val="000000"/>
                          </a:solidFill>
                          <a:latin typeface="Calibri"/>
                          <a:ea typeface="Times New Roman"/>
                          <a:cs typeface="Arial"/>
                        </a:rPr>
                        <a:t>-1.7%</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a:solidFill>
                            <a:srgbClr val="000000"/>
                          </a:solidFill>
                          <a:latin typeface="Calibri"/>
                          <a:ea typeface="Times New Roman"/>
                          <a:cs typeface="Arial"/>
                        </a:rPr>
                        <a:t>16.01</a:t>
                      </a:r>
                      <a:endParaRPr lang="fr-FR" sz="14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400" i="1" dirty="0">
                          <a:solidFill>
                            <a:srgbClr val="000000"/>
                          </a:solidFill>
                          <a:latin typeface="Calibri"/>
                          <a:ea typeface="Times New Roman"/>
                          <a:cs typeface="Arial"/>
                        </a:rPr>
                        <a:t>-1.4%</a:t>
                      </a:r>
                      <a:endParaRPr lang="fr-FR" sz="14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2050" name="Object 1"/>
          <p:cNvGraphicFramePr>
            <a:graphicFrameLocks noChangeAspect="1"/>
          </p:cNvGraphicFramePr>
          <p:nvPr/>
        </p:nvGraphicFramePr>
        <p:xfrm>
          <a:off x="1152524" y="4627232"/>
          <a:ext cx="6991376" cy="1785458"/>
        </p:xfrm>
        <a:graphic>
          <a:graphicData uri="http://schemas.openxmlformats.org/presentationml/2006/ole">
            <p:oleObj spid="_x0000_s63490" name="Document" r:id="rId4" imgW="5984492" imgH="1508309" progId="Word.Document.12">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a:bodyPr>
          <a:lstStyle/>
          <a:p>
            <a:pPr eaLnBrk="1" hangingPunct="1"/>
            <a:r>
              <a:rPr lang="fr-FR" smtClean="0"/>
              <a:t>Feedstock production</a:t>
            </a:r>
          </a:p>
        </p:txBody>
      </p:sp>
      <p:graphicFrame>
        <p:nvGraphicFramePr>
          <p:cNvPr id="5" name="Tableau 4"/>
          <p:cNvGraphicFramePr>
            <a:graphicFrameLocks noGrp="1"/>
          </p:cNvGraphicFramePr>
          <p:nvPr/>
        </p:nvGraphicFramePr>
        <p:xfrm>
          <a:off x="1214414" y="1428736"/>
          <a:ext cx="7000923" cy="4714909"/>
        </p:xfrm>
        <a:graphic>
          <a:graphicData uri="http://schemas.openxmlformats.org/drawingml/2006/table">
            <a:tbl>
              <a:tblPr/>
              <a:tblGrid>
                <a:gridCol w="1014627"/>
                <a:gridCol w="997716"/>
                <a:gridCol w="997716"/>
                <a:gridCol w="997716"/>
                <a:gridCol w="997716"/>
                <a:gridCol w="997716"/>
                <a:gridCol w="997716"/>
              </a:tblGrid>
              <a:tr h="267610">
                <a:tc>
                  <a:txBody>
                    <a:bodyPr/>
                    <a:lstStyle/>
                    <a:p>
                      <a:pPr>
                        <a:lnSpc>
                          <a:spcPct val="115000"/>
                        </a:lnSpc>
                        <a:spcAft>
                          <a:spcPts val="0"/>
                        </a:spcAft>
                      </a:pPr>
                      <a:r>
                        <a:rPr lang="fr-FR" sz="1200" b="1" dirty="0">
                          <a:solidFill>
                            <a:srgbClr val="000000"/>
                          </a:solidFill>
                          <a:latin typeface="Calibri"/>
                          <a:ea typeface="Times New Roman"/>
                          <a:cs typeface="Arial"/>
                        </a:rPr>
                        <a:t> </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 </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dirty="0">
                          <a:solidFill>
                            <a:srgbClr val="000000"/>
                          </a:solidFill>
                          <a:latin typeface="Calibri"/>
                          <a:ea typeface="Times New Roman"/>
                          <a:cs typeface="Arial"/>
                        </a:rPr>
                        <a:t>2020</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67610">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dirty="0">
                        <a:latin typeface="Calibri"/>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dirty="0" err="1">
                          <a:solidFill>
                            <a:srgbClr val="000000"/>
                          </a:solidFill>
                          <a:latin typeface="Calibri"/>
                          <a:ea typeface="Times New Roman"/>
                          <a:cs typeface="Arial"/>
                        </a:rPr>
                        <a:t>Ref</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DM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DM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FTM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FTM</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Calibri"/>
                          <a:ea typeface="Times New Roman"/>
                          <a:cs typeface="Arial"/>
                        </a:rPr>
                        <a:t> </a:t>
                      </a:r>
                      <a:endParaRPr lang="fr-FR" sz="12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latin typeface="Calibri"/>
                          <a:ea typeface="Times New Roman"/>
                          <a:cs typeface="Arial"/>
                        </a:rPr>
                        <a:t>Lev</a:t>
                      </a:r>
                      <a:endParaRPr lang="fr-FR" sz="12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Lev</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Var</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Lev</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Var</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Wheat</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b="1" dirty="0" err="1">
                          <a:solidFill>
                            <a:srgbClr val="000000"/>
                          </a:solidFill>
                          <a:latin typeface="Calibri"/>
                          <a:ea typeface="Times New Roman"/>
                          <a:cs typeface="Arial"/>
                        </a:rPr>
                        <a:t>SouthAsia</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dirty="0">
                          <a:solidFill>
                            <a:srgbClr val="000000"/>
                          </a:solidFill>
                          <a:latin typeface="Calibri"/>
                          <a:ea typeface="Times New Roman"/>
                          <a:cs typeface="Arial"/>
                        </a:rPr>
                        <a:t>44218 </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44389 </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0.4%</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44306 </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0.2%</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Wheat</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EU27</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30122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30885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2.5%</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30357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0.8%</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Wheat</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MENA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18090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18400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1.7%</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18230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0.8%</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Wheat</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China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17331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17464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0.8%</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17404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0.4%</a:t>
                      </a:r>
                      <a:endParaRPr lang="fr-FR" sz="1200">
                        <a:latin typeface="Calibri"/>
                        <a:ea typeface="Calibri"/>
                        <a:cs typeface="Times New Roman"/>
                      </a:endParaRPr>
                    </a:p>
                  </a:txBody>
                  <a:tcPr marL="44450" marR="44450" marT="0" marB="0" anchor="b">
                    <a:lnL>
                      <a:noFill/>
                    </a:lnL>
                    <a:lnR>
                      <a:noFill/>
                    </a:lnR>
                    <a:lnT>
                      <a:noFill/>
                    </a:lnT>
                    <a:lnB>
                      <a:noFill/>
                    </a:lnB>
                  </a:tcPr>
                </a:tc>
              </a:tr>
              <a:tr h="211550">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dirty="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USA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29940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36313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21.3%</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35091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17.2%</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China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19695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19679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-0.1%</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19683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-0.1%</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err="1">
                          <a:solidFill>
                            <a:srgbClr val="000000"/>
                          </a:solidFill>
                          <a:latin typeface="Calibri"/>
                          <a:ea typeface="Times New Roman"/>
                          <a:cs typeface="Arial"/>
                        </a:rPr>
                        <a:t>RoAfrica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15595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15588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0.0%</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15590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0.0%</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EU27</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14612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15304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4.7%</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14821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1.4%</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Mexico</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11840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12151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2.6%</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12112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2.3%</a:t>
                      </a:r>
                      <a:endParaRPr lang="fr-FR" sz="1200">
                        <a:latin typeface="Calibri"/>
                        <a:ea typeface="Calibri"/>
                        <a:cs typeface="Times New Roman"/>
                      </a:endParaRPr>
                    </a:p>
                  </a:txBody>
                  <a:tcPr marL="44450" marR="44450" marT="0" marB="0" anchor="b">
                    <a:lnL>
                      <a:noFill/>
                    </a:lnL>
                    <a:lnR>
                      <a:noFill/>
                    </a:lnR>
                    <a:lnT>
                      <a:noFill/>
                    </a:lnT>
                    <a:lnB>
                      <a:noFill/>
                    </a:lnB>
                  </a:tcPr>
                </a:tc>
              </a:tr>
              <a:tr h="211550">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dirty="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c>
                  <a:txBody>
                    <a:bodyPr/>
                    <a:lstStyle/>
                    <a:p>
                      <a:endParaRPr lang="fr-FR" sz="1050">
                        <a:latin typeface="Calibri"/>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Sugar crops</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err="1">
                          <a:solidFill>
                            <a:srgbClr val="000000"/>
                          </a:solidFill>
                          <a:latin typeface="Calibri"/>
                          <a:ea typeface="Times New Roman"/>
                          <a:cs typeface="Arial"/>
                        </a:rPr>
                        <a:t>SouthAsia</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21841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21970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0.6%</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22000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0.7%</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Sugar crops</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a:solidFill>
                            <a:srgbClr val="000000"/>
                          </a:solidFill>
                          <a:latin typeface="Calibri"/>
                          <a:ea typeface="Times New Roman"/>
                          <a:cs typeface="Arial"/>
                        </a:rPr>
                        <a:t>EU27</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9710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11505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18.5%</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10243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5.5%</a:t>
                      </a:r>
                      <a:endParaRPr lang="fr-FR" sz="1200">
                        <a:latin typeface="Calibri"/>
                        <a:ea typeface="Calibri"/>
                        <a:cs typeface="Times New Roman"/>
                      </a:endParaRPr>
                    </a:p>
                  </a:txBody>
                  <a:tcPr marL="44450" marR="44450" marT="0" marB="0" anchor="b">
                    <a:lnL>
                      <a:noFill/>
                    </a:lnL>
                    <a:lnR>
                      <a:noFill/>
                    </a:lnR>
                    <a:lnT>
                      <a:noFill/>
                    </a:lnT>
                    <a:lnB>
                      <a:noFill/>
                    </a:lnB>
                  </a:tcPr>
                </a:tc>
              </a:tr>
              <a:tr h="267610">
                <a:tc>
                  <a:txBody>
                    <a:bodyPr/>
                    <a:lstStyle/>
                    <a:p>
                      <a:pPr>
                        <a:lnSpc>
                          <a:spcPct val="115000"/>
                        </a:lnSpc>
                        <a:spcAft>
                          <a:spcPts val="0"/>
                        </a:spcAft>
                      </a:pPr>
                      <a:r>
                        <a:rPr lang="fr-FR" sz="1200" b="1">
                          <a:solidFill>
                            <a:srgbClr val="000000"/>
                          </a:solidFill>
                          <a:latin typeface="Calibri"/>
                          <a:ea typeface="Times New Roman"/>
                          <a:cs typeface="Arial"/>
                        </a:rPr>
                        <a:t>Sugar crops</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b="1" dirty="0" err="1">
                          <a:solidFill>
                            <a:srgbClr val="000000"/>
                          </a:solidFill>
                          <a:latin typeface="Calibri"/>
                          <a:ea typeface="Times New Roman"/>
                          <a:cs typeface="Arial"/>
                        </a:rPr>
                        <a:t>Brazil</a:t>
                      </a:r>
                      <a:endParaRPr lang="fr-FR" sz="1200" dirty="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7710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9370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21.5%</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11779 </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i="1">
                          <a:solidFill>
                            <a:srgbClr val="000000"/>
                          </a:solidFill>
                          <a:latin typeface="Calibri"/>
                          <a:ea typeface="Times New Roman"/>
                          <a:cs typeface="Arial"/>
                        </a:rPr>
                        <a:t>52.8%</a:t>
                      </a:r>
                      <a:endParaRPr lang="fr-FR" sz="1200">
                        <a:latin typeface="Calibri"/>
                        <a:ea typeface="Calibri"/>
                        <a:cs typeface="Times New Roman"/>
                      </a:endParaRPr>
                    </a:p>
                  </a:txBody>
                  <a:tcPr marL="44450" marR="44450" marT="0" marB="0" anchor="b">
                    <a:lnL>
                      <a:noFill/>
                    </a:lnL>
                    <a:lnR>
                      <a:noFill/>
                    </a:lnR>
                    <a:lnT>
                      <a:noFill/>
                    </a:lnT>
                    <a:lnB>
                      <a:noFill/>
                    </a:lnB>
                  </a:tcPr>
                </a:tc>
              </a:tr>
              <a:tr h="277659">
                <a:tc>
                  <a:txBody>
                    <a:bodyPr/>
                    <a:lstStyle/>
                    <a:p>
                      <a:pPr algn="l">
                        <a:lnSpc>
                          <a:spcPct val="115000"/>
                        </a:lnSpc>
                        <a:spcAft>
                          <a:spcPts val="0"/>
                        </a:spcAft>
                      </a:pPr>
                      <a:r>
                        <a:rPr lang="fr-FR" sz="1200" b="1" dirty="0" err="1">
                          <a:solidFill>
                            <a:srgbClr val="000000"/>
                          </a:solidFill>
                          <a:latin typeface="Calibri"/>
                          <a:ea typeface="Times New Roman"/>
                          <a:cs typeface="Arial"/>
                        </a:rPr>
                        <a:t>Sugar</a:t>
                      </a:r>
                      <a:r>
                        <a:rPr lang="fr-FR" sz="1200" b="1" dirty="0">
                          <a:solidFill>
                            <a:srgbClr val="000000"/>
                          </a:solidFill>
                          <a:latin typeface="Calibri"/>
                          <a:ea typeface="Times New Roman"/>
                          <a:cs typeface="Arial"/>
                        </a:rPr>
                        <a:t> </a:t>
                      </a:r>
                      <a:r>
                        <a:rPr lang="fr-FR" sz="1200" b="1" dirty="0" err="1">
                          <a:solidFill>
                            <a:srgbClr val="000000"/>
                          </a:solidFill>
                          <a:latin typeface="Calibri"/>
                          <a:ea typeface="Times New Roman"/>
                          <a:cs typeface="Arial"/>
                        </a:rPr>
                        <a:t>crops</a:t>
                      </a:r>
                      <a:endParaRPr lang="fr-FR" sz="12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err="1">
                          <a:solidFill>
                            <a:srgbClr val="000000"/>
                          </a:solidFill>
                          <a:latin typeface="Calibri"/>
                          <a:ea typeface="Times New Roman"/>
                          <a:cs typeface="Arial"/>
                        </a:rPr>
                        <a:t>LACImp</a:t>
                      </a:r>
                      <a:endParaRPr lang="fr-FR" sz="12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5966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7799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i="1">
                          <a:solidFill>
                            <a:srgbClr val="000000"/>
                          </a:solidFill>
                          <a:latin typeface="Calibri"/>
                          <a:ea typeface="Times New Roman"/>
                          <a:cs typeface="Arial"/>
                        </a:rPr>
                        <a:t>30.7%</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6893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i="1" dirty="0">
                          <a:solidFill>
                            <a:srgbClr val="000000"/>
                          </a:solidFill>
                          <a:latin typeface="Calibri"/>
                          <a:ea typeface="Times New Roman"/>
                          <a:cs typeface="Arial"/>
                        </a:rPr>
                        <a:t>15.5%</a:t>
                      </a:r>
                      <a:endParaRPr lang="fr-FR" sz="12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1026"/>
          <p:cNvSpPr>
            <a:spLocks noGrp="1"/>
          </p:cNvSpPr>
          <p:nvPr>
            <p:ph type="title"/>
          </p:nvPr>
        </p:nvSpPr>
        <p:spPr>
          <a:xfrm>
            <a:off x="457200" y="-142900"/>
            <a:ext cx="8229600" cy="1143000"/>
          </a:xfrm>
        </p:spPr>
        <p:txBody>
          <a:bodyPr>
            <a:normAutofit/>
          </a:bodyPr>
          <a:lstStyle/>
          <a:p>
            <a:pPr eaLnBrk="1" hangingPunct="1"/>
            <a:r>
              <a:rPr lang="fr-FR" dirty="0" err="1" smtClean="0"/>
              <a:t>Feedstocks</a:t>
            </a:r>
            <a:r>
              <a:rPr lang="fr-FR" dirty="0" smtClean="0"/>
              <a:t> </a:t>
            </a:r>
            <a:r>
              <a:rPr lang="fr-FR" dirty="0" err="1" smtClean="0"/>
              <a:t>markets</a:t>
            </a:r>
            <a:endParaRPr lang="fr-FR" dirty="0" smtClean="0"/>
          </a:p>
        </p:txBody>
      </p:sp>
      <p:graphicFrame>
        <p:nvGraphicFramePr>
          <p:cNvPr id="4" name="Tableau 3"/>
          <p:cNvGraphicFramePr>
            <a:graphicFrameLocks noGrp="1"/>
          </p:cNvGraphicFramePr>
          <p:nvPr/>
        </p:nvGraphicFramePr>
        <p:xfrm>
          <a:off x="2133383" y="838200"/>
          <a:ext cx="4796071" cy="5637872"/>
        </p:xfrm>
        <a:graphic>
          <a:graphicData uri="http://schemas.openxmlformats.org/drawingml/2006/table">
            <a:tbl>
              <a:tblPr/>
              <a:tblGrid>
                <a:gridCol w="789149"/>
                <a:gridCol w="532217"/>
                <a:gridCol w="477160"/>
                <a:gridCol w="599509"/>
                <a:gridCol w="599509"/>
                <a:gridCol w="599509"/>
                <a:gridCol w="599509"/>
                <a:gridCol w="599509"/>
              </a:tblGrid>
              <a:tr h="115706">
                <a:tc>
                  <a:txBody>
                    <a:bodyPr/>
                    <a:lstStyle/>
                    <a:p>
                      <a:pPr>
                        <a:lnSpc>
                          <a:spcPct val="115000"/>
                        </a:lnSpc>
                        <a:spcAft>
                          <a:spcPts val="0"/>
                        </a:spcAft>
                      </a:pPr>
                      <a:r>
                        <a:rPr lang="fr-FR" sz="800" b="1" dirty="0">
                          <a:solidFill>
                            <a:srgbClr val="000000"/>
                          </a:solidFill>
                          <a:latin typeface="Calibri"/>
                          <a:ea typeface="Times New Roman"/>
                          <a:cs typeface="Arial"/>
                        </a:rPr>
                        <a:t> </a:t>
                      </a:r>
                      <a:endParaRPr lang="fr-FR" sz="8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 </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 </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2020</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2020</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2020</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2020</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800" b="1" dirty="0">
                          <a:solidFill>
                            <a:srgbClr val="000000"/>
                          </a:solidFill>
                          <a:latin typeface="Calibri"/>
                          <a:ea typeface="Times New Roman"/>
                          <a:cs typeface="Arial"/>
                        </a:rPr>
                        <a:t>2020</a:t>
                      </a:r>
                      <a:endParaRPr lang="fr-FR" sz="8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r>
              <a:tr h="115706">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Ref</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DM</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DM</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FTM</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nSpc>
                          <a:spcPct val="115000"/>
                        </a:lnSpc>
                        <a:spcAft>
                          <a:spcPts val="0"/>
                        </a:spcAft>
                      </a:pPr>
                      <a:r>
                        <a:rPr lang="fr-FR" sz="800" b="1">
                          <a:solidFill>
                            <a:srgbClr val="000000"/>
                          </a:solidFill>
                          <a:latin typeface="Calibri"/>
                          <a:ea typeface="Times New Roman"/>
                          <a:cs typeface="Arial"/>
                        </a:rPr>
                        <a:t>FTM</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a:solidFill>
                            <a:srgbClr val="000000"/>
                          </a:solidFill>
                          <a:latin typeface="Calibri"/>
                          <a:ea typeface="Times New Roman"/>
                          <a:cs typeface="Arial"/>
                        </a:rPr>
                        <a:t>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a:solidFill>
                            <a:srgbClr val="000000"/>
                          </a:solidFill>
                          <a:latin typeface="Calibri"/>
                          <a:ea typeface="Times New Roman"/>
                          <a:cs typeface="Arial"/>
                        </a:rPr>
                        <a:t>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solidFill>
                            <a:srgbClr val="000000"/>
                          </a:solidFill>
                          <a:latin typeface="Calibri"/>
                          <a:ea typeface="Times New Roman"/>
                          <a:cs typeface="Arial"/>
                        </a:rPr>
                        <a:t>Lev</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solidFill>
                            <a:srgbClr val="000000"/>
                          </a:solidFill>
                          <a:latin typeface="Calibri"/>
                          <a:ea typeface="Times New Roman"/>
                          <a:cs typeface="Arial"/>
                        </a:rPr>
                        <a:t>Lev</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solidFill>
                            <a:srgbClr val="000000"/>
                          </a:solidFill>
                          <a:latin typeface="Calibri"/>
                          <a:ea typeface="Times New Roman"/>
                          <a:cs typeface="Arial"/>
                        </a:rPr>
                        <a:t>Var</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solidFill>
                            <a:srgbClr val="000000"/>
                          </a:solidFill>
                          <a:latin typeface="Calibri"/>
                          <a:ea typeface="Times New Roman"/>
                          <a:cs typeface="Arial"/>
                        </a:rPr>
                        <a:t>Lev</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b="1">
                          <a:solidFill>
                            <a:srgbClr val="000000"/>
                          </a:solidFill>
                          <a:latin typeface="Calibri"/>
                          <a:ea typeface="Times New Roman"/>
                          <a:cs typeface="Arial"/>
                        </a:rPr>
                        <a:t>Var</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r>
              <a:tr h="115706">
                <a:tc>
                  <a:txBody>
                    <a:bodyPr/>
                    <a:lstStyle/>
                    <a:p>
                      <a:pPr>
                        <a:lnSpc>
                          <a:spcPct val="115000"/>
                        </a:lnSpc>
                        <a:spcAft>
                          <a:spcPts val="0"/>
                        </a:spcAft>
                      </a:pPr>
                      <a:r>
                        <a:rPr lang="fr-FR" sz="800" b="1">
                          <a:solidFill>
                            <a:srgbClr val="000000"/>
                          </a:solidFill>
                          <a:latin typeface="Calibri"/>
                          <a:ea typeface="Times New Roman"/>
                          <a:cs typeface="Arial"/>
                        </a:rPr>
                        <a:t>Wheat</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EEurCIS</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223 </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326 </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46.4%</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245 </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10.1%</a:t>
                      </a:r>
                      <a:endParaRPr lang="fr-FR" sz="8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Wheat</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Canada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0.9%</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0.8%</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Wheat</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Canada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105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142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34.5%</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109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3.4%</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dirty="0" err="1">
                          <a:solidFill>
                            <a:srgbClr val="000000"/>
                          </a:solidFill>
                          <a:latin typeface="Calibri"/>
                          <a:ea typeface="Times New Roman"/>
                          <a:cs typeface="Arial"/>
                        </a:rPr>
                        <a:t>Wheat</a:t>
                      </a:r>
                      <a:endParaRPr lang="fr-FR" sz="8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118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36.1%</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2.0%</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Wheat</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MENA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64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91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43.7%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69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8.5%</a:t>
                      </a:r>
                      <a:endParaRPr lang="fr-FR" sz="800">
                        <a:latin typeface="Calibri"/>
                        <a:ea typeface="Calibri"/>
                        <a:cs typeface="Times New Roman"/>
                      </a:endParaRPr>
                    </a:p>
                  </a:txBody>
                  <a:tcPr marL="21691" marR="21691" marT="0" marB="0" anchor="b">
                    <a:lnL>
                      <a:noFill/>
                    </a:lnL>
                    <a:lnR>
                      <a:noFill/>
                    </a:lnR>
                    <a:lnT>
                      <a:noFill/>
                    </a:lnT>
                    <a:lnB>
                      <a:noFill/>
                    </a:lnB>
                  </a:tcPr>
                </a:tc>
              </a:tr>
              <a:tr h="93721">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287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333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16.0%</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286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-0.4%</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Canada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222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338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52.4%</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313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41.4%</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LACExp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196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222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13.6%</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196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0.3%</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-30.8%</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-32.6%</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113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235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107.6%</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207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82.4%</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EEurCIS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99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20.9%</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6.1%</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69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80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15.5%</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71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2.3%</a:t>
                      </a:r>
                      <a:endParaRPr lang="fr-FR" sz="800">
                        <a:latin typeface="Calibri"/>
                        <a:ea typeface="Calibri"/>
                        <a:cs typeface="Times New Roman"/>
                      </a:endParaRPr>
                    </a:p>
                  </a:txBody>
                  <a:tcPr marL="21691" marR="21691" marT="0" marB="0" anchor="b">
                    <a:lnL>
                      <a:noFill/>
                    </a:lnL>
                    <a:lnR>
                      <a:noFill/>
                    </a:lnR>
                    <a:lnT>
                      <a:noFill/>
                    </a:lnT>
                    <a:lnB>
                      <a:noFill/>
                    </a:lnB>
                  </a:tcPr>
                </a:tc>
              </a:tr>
              <a:tr h="231412">
                <a:tc>
                  <a:txBody>
                    <a:bodyPr/>
                    <a:lstStyle/>
                    <a:p>
                      <a:pPr>
                        <a:lnSpc>
                          <a:spcPct val="115000"/>
                        </a:lnSpc>
                        <a:spcAft>
                          <a:spcPts val="0"/>
                        </a:spcAft>
                      </a:pPr>
                      <a:r>
                        <a:rPr lang="fr-FR" sz="800" b="1">
                          <a:solidFill>
                            <a:srgbClr val="000000"/>
                          </a:solidFill>
                          <a:latin typeface="Calibri"/>
                          <a:ea typeface="Times New Roman"/>
                          <a:cs typeface="Arial"/>
                        </a:rPr>
                        <a:t>Maize</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RoOECD</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8.8%</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-2.8%</a:t>
                      </a:r>
                      <a:endParaRPr lang="fr-FR" sz="800">
                        <a:latin typeface="Calibri"/>
                        <a:ea typeface="Calibri"/>
                        <a:cs typeface="Times New Roman"/>
                      </a:endParaRPr>
                    </a:p>
                  </a:txBody>
                  <a:tcPr marL="21691" marR="21691" marT="0" marB="0" anchor="b">
                    <a:lnL>
                      <a:noFill/>
                    </a:lnL>
                    <a:lnR>
                      <a:noFill/>
                    </a:lnR>
                    <a:lnT>
                      <a:noFill/>
                    </a:lnT>
                    <a:lnB>
                      <a:noFill/>
                    </a:lnB>
                  </a:tcPr>
                </a:tc>
              </a:tr>
              <a:tr h="93721">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5013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5059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0.9%</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5095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1.6%</a:t>
                      </a:r>
                      <a:endParaRPr lang="fr-FR" sz="800">
                        <a:latin typeface="Calibri"/>
                        <a:ea typeface="Calibri"/>
                        <a:cs typeface="Times New Roman"/>
                      </a:endParaRPr>
                    </a:p>
                  </a:txBody>
                  <a:tcPr marL="21691" marR="21691" marT="0" marB="0" anchor="b">
                    <a:lnL>
                      <a:noFill/>
                    </a:lnL>
                    <a:lnR>
                      <a:noFill/>
                    </a:lnR>
                    <a:lnT>
                      <a:noFill/>
                    </a:lnT>
                    <a:lnB>
                      <a:noFill/>
                    </a:lnB>
                  </a:tcPr>
                </a:tc>
              </a:tr>
              <a:tr h="231412">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RoAfrica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4558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4674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2.5%</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4628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1.5%</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2723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2679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-1.6%</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2696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-1.0%</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2552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2517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-1.4%</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2392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-6.3%</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1262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1292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2.3%</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1299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2.9%</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OthCrop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1059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1065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0.6%</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1014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-4.2%</a:t>
                      </a:r>
                      <a:endParaRPr lang="fr-FR" sz="800">
                        <a:latin typeface="Calibri"/>
                        <a:ea typeface="Calibri"/>
                        <a:cs typeface="Times New Roman"/>
                      </a:endParaRPr>
                    </a:p>
                  </a:txBody>
                  <a:tcPr marL="21691" marR="21691" marT="0" marB="0" anchor="b">
                    <a:lnL>
                      <a:noFill/>
                    </a:lnL>
                    <a:lnR>
                      <a:noFill/>
                    </a:lnR>
                    <a:lnT>
                      <a:noFill/>
                    </a:lnT>
                    <a:lnB>
                      <a:noFill/>
                    </a:lnB>
                  </a:tcPr>
                </a:tc>
              </a:tr>
              <a:tr h="93721">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4504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4441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-1.4%</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4464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-0.9%</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3579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3572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-0.2%</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3562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-0.5%</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Mexico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3348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3356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0.2%</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3350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0.1%</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LACImp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2645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2629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-0.6%</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2644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0.0%</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MENA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2526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2571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1.8%</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2557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1.2%</a:t>
                      </a:r>
                      <a:endParaRPr lang="fr-FR" sz="800">
                        <a:latin typeface="Calibri"/>
                        <a:ea typeface="Calibri"/>
                        <a:cs typeface="Times New Roman"/>
                      </a:endParaRPr>
                    </a:p>
                  </a:txBody>
                  <a:tcPr marL="21691" marR="21691" marT="0" marB="0" anchor="b">
                    <a:lnL>
                      <a:noFill/>
                    </a:lnL>
                    <a:lnR>
                      <a:noFill/>
                    </a:lnR>
                    <a:lnT>
                      <a:noFill/>
                    </a:lnT>
                    <a:lnB>
                      <a:noFill/>
                    </a:lnB>
                  </a:tcPr>
                </a:tc>
              </a:tr>
              <a:tr h="231412">
                <a:tc>
                  <a:txBody>
                    <a:bodyPr/>
                    <a:lstStyle/>
                    <a:p>
                      <a:pPr>
                        <a:lnSpc>
                          <a:spcPct val="115000"/>
                        </a:lnSpc>
                        <a:spcAft>
                          <a:spcPts val="0"/>
                        </a:spcAft>
                      </a:pPr>
                      <a:r>
                        <a:rPr lang="fr-FR" sz="800" b="1">
                          <a:solidFill>
                            <a:srgbClr val="000000"/>
                          </a:solidFill>
                          <a:latin typeface="Calibri"/>
                          <a:ea typeface="Times New Roman"/>
                          <a:cs typeface="Arial"/>
                        </a:rPr>
                        <a:t>VegFruits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RoOECD</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2171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2192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1.0%</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2182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0.5%</a:t>
                      </a:r>
                      <a:endParaRPr lang="fr-FR" sz="800">
                        <a:latin typeface="Calibri"/>
                        <a:ea typeface="Calibri"/>
                        <a:cs typeface="Times New Roman"/>
                      </a:endParaRPr>
                    </a:p>
                  </a:txBody>
                  <a:tcPr marL="21691" marR="21691" marT="0" marB="0" anchor="b">
                    <a:lnL>
                      <a:noFill/>
                    </a:lnL>
                    <a:lnR>
                      <a:noFill/>
                    </a:lnR>
                    <a:lnT>
                      <a:noFill/>
                    </a:lnT>
                    <a:lnB>
                      <a:noFill/>
                    </a:lnB>
                  </a:tcPr>
                </a:tc>
              </a:tr>
              <a:tr h="93721">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c>
                  <a:txBody>
                    <a:bodyPr/>
                    <a:lstStyle/>
                    <a:p>
                      <a:endParaRPr lang="fr-FR" sz="800">
                        <a:latin typeface="Calibri"/>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11480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11527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0.4%</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11338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-1.2%</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3210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2910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-9.3%</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2956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-7.9%</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LACExp</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2488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2508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0.8%</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2503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0.6%</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EEurCIS</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527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545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3.4%</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544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3.1%</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Canada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475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465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-2.2%</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468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-1.7%</a:t>
                      </a:r>
                      <a:endParaRPr lang="fr-FR" sz="800">
                        <a:latin typeface="Calibri"/>
                        <a:ea typeface="Calibri"/>
                        <a:cs typeface="Times New Roman"/>
                      </a:endParaRPr>
                    </a:p>
                  </a:txBody>
                  <a:tcPr marL="21691" marR="21691" marT="0" marB="0" anchor="b">
                    <a:lnL>
                      <a:noFill/>
                    </a:lnL>
                    <a:lnR>
                      <a:noFill/>
                    </a:lnR>
                    <a:lnT>
                      <a:noFill/>
                    </a:lnT>
                    <a:lnB>
                      <a:noFill/>
                    </a:lnB>
                  </a:tcPr>
                </a:tc>
              </a:tr>
              <a:tr h="115706">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Canada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251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1.2%</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255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1.6%</a:t>
                      </a:r>
                      <a:endParaRPr lang="fr-FR" sz="800">
                        <a:latin typeface="Calibri"/>
                        <a:ea typeface="Calibri"/>
                        <a:cs typeface="Times New Roman"/>
                      </a:endParaRPr>
                    </a:p>
                  </a:txBody>
                  <a:tcPr marL="21691" marR="21691" marT="0" marB="0" anchor="b">
                    <a:lnL>
                      <a:noFill/>
                    </a:lnL>
                    <a:lnR>
                      <a:noFill/>
                    </a:lnR>
                    <a:lnT>
                      <a:noFill/>
                    </a:lnT>
                    <a:lnB>
                      <a:noFill/>
                    </a:lnB>
                  </a:tcPr>
                </a:tc>
              </a:tr>
              <a:tr h="231412">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RoOECD</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b="1">
                          <a:solidFill>
                            <a:srgbClr val="000000"/>
                          </a:solidFill>
                          <a:latin typeface="Calibri"/>
                          <a:ea typeface="Times New Roman"/>
                          <a:cs typeface="Arial"/>
                        </a:rPr>
                        <a:t>EU27</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164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163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-0.1%</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a:solidFill>
                            <a:srgbClr val="000000"/>
                          </a:solidFill>
                          <a:latin typeface="Calibri"/>
                          <a:ea typeface="Times New Roman"/>
                          <a:cs typeface="Arial"/>
                        </a:rPr>
                        <a:t>163 </a:t>
                      </a:r>
                      <a:endParaRPr lang="fr-FR" sz="8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800" i="1">
                          <a:solidFill>
                            <a:srgbClr val="000000"/>
                          </a:solidFill>
                          <a:latin typeface="Calibri"/>
                          <a:ea typeface="Times New Roman"/>
                          <a:cs typeface="Arial"/>
                        </a:rPr>
                        <a:t>0.0%</a:t>
                      </a:r>
                      <a:endParaRPr lang="fr-FR" sz="800">
                        <a:latin typeface="Calibri"/>
                        <a:ea typeface="Calibri"/>
                        <a:cs typeface="Times New Roman"/>
                      </a:endParaRPr>
                    </a:p>
                  </a:txBody>
                  <a:tcPr marL="21691" marR="21691" marT="0" marB="0" anchor="b">
                    <a:lnL>
                      <a:noFill/>
                    </a:lnL>
                    <a:lnR>
                      <a:noFill/>
                    </a:lnR>
                    <a:lnT>
                      <a:noFill/>
                    </a:lnT>
                    <a:lnB>
                      <a:noFill/>
                    </a:lnB>
                  </a:tcPr>
                </a:tc>
              </a:tr>
              <a:tr h="120050">
                <a:tc>
                  <a:txBody>
                    <a:bodyPr/>
                    <a:lstStyle/>
                    <a:p>
                      <a:pPr>
                        <a:lnSpc>
                          <a:spcPct val="115000"/>
                        </a:lnSpc>
                        <a:spcAft>
                          <a:spcPts val="0"/>
                        </a:spcAft>
                      </a:pPr>
                      <a:r>
                        <a:rPr lang="fr-FR" sz="800" b="1">
                          <a:solidFill>
                            <a:srgbClr val="000000"/>
                          </a:solidFill>
                          <a:latin typeface="Calibri"/>
                          <a:ea typeface="Times New Roman"/>
                          <a:cs typeface="Arial"/>
                        </a:rPr>
                        <a:t>OilseedBio</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a:solidFill>
                            <a:srgbClr val="000000"/>
                          </a:solidFill>
                          <a:latin typeface="Calibri"/>
                          <a:ea typeface="Times New Roman"/>
                          <a:cs typeface="Arial"/>
                        </a:rPr>
                        <a:t>Brazil</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b="1">
                          <a:solidFill>
                            <a:srgbClr val="000000"/>
                          </a:solidFill>
                          <a:latin typeface="Calibri"/>
                          <a:ea typeface="Times New Roman"/>
                          <a:cs typeface="Arial"/>
                        </a:rPr>
                        <a:t>USA</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a:solidFill>
                            <a:srgbClr val="000000"/>
                          </a:solidFill>
                          <a:latin typeface="Calibri"/>
                          <a:ea typeface="Times New Roman"/>
                          <a:cs typeface="Arial"/>
                        </a:rPr>
                        <a:t>154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a:solidFill>
                            <a:srgbClr val="000000"/>
                          </a:solidFill>
                          <a:latin typeface="Calibri"/>
                          <a:ea typeface="Times New Roman"/>
                          <a:cs typeface="Arial"/>
                        </a:rPr>
                        <a:t>163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i="1" dirty="0">
                          <a:solidFill>
                            <a:srgbClr val="000000"/>
                          </a:solidFill>
                          <a:latin typeface="Calibri"/>
                          <a:ea typeface="Times New Roman"/>
                          <a:cs typeface="Arial"/>
                        </a:rPr>
                        <a:t>5.8%</a:t>
                      </a:r>
                      <a:endParaRPr lang="fr-FR" sz="800" dirty="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a:solidFill>
                            <a:srgbClr val="000000"/>
                          </a:solidFill>
                          <a:latin typeface="Calibri"/>
                          <a:ea typeface="Times New Roman"/>
                          <a:cs typeface="Arial"/>
                        </a:rPr>
                        <a:t>160 </a:t>
                      </a:r>
                      <a:endParaRPr lang="fr-FR" sz="8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800" i="1" dirty="0">
                          <a:solidFill>
                            <a:srgbClr val="000000"/>
                          </a:solidFill>
                          <a:latin typeface="Calibri"/>
                          <a:ea typeface="Times New Roman"/>
                          <a:cs typeface="Arial"/>
                        </a:rPr>
                        <a:t>3.7%</a:t>
                      </a:r>
                      <a:endParaRPr lang="fr-FR" sz="800" dirty="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p:cNvSpPr>
          <p:nvPr>
            <p:ph type="title"/>
          </p:nvPr>
        </p:nvSpPr>
        <p:spPr/>
        <p:txBody>
          <a:bodyPr>
            <a:normAutofit/>
          </a:bodyPr>
          <a:lstStyle/>
          <a:p>
            <a:pPr eaLnBrk="1" hangingPunct="1"/>
            <a:r>
              <a:rPr lang="fr-FR" dirty="0" err="1" smtClean="0"/>
              <a:t>Feedstocks</a:t>
            </a:r>
            <a:r>
              <a:rPr lang="fr-FR" dirty="0" smtClean="0"/>
              <a:t> </a:t>
            </a:r>
            <a:r>
              <a:rPr lang="fr-FR" dirty="0" err="1" smtClean="0"/>
              <a:t>markets</a:t>
            </a:r>
            <a:endParaRPr lang="fr-FR" dirty="0" smtClean="0"/>
          </a:p>
        </p:txBody>
      </p:sp>
      <p:graphicFrame>
        <p:nvGraphicFramePr>
          <p:cNvPr id="4" name="Tableau 3"/>
          <p:cNvGraphicFramePr>
            <a:graphicFrameLocks noGrp="1"/>
          </p:cNvGraphicFramePr>
          <p:nvPr/>
        </p:nvGraphicFramePr>
        <p:xfrm>
          <a:off x="1571604" y="1428736"/>
          <a:ext cx="5862638" cy="4766337"/>
        </p:xfrm>
        <a:graphic>
          <a:graphicData uri="http://schemas.openxmlformats.org/drawingml/2006/table">
            <a:tbl>
              <a:tblPr/>
              <a:tblGrid>
                <a:gridCol w="964643"/>
                <a:gridCol w="650573"/>
                <a:gridCol w="583272"/>
                <a:gridCol w="732830"/>
                <a:gridCol w="732830"/>
                <a:gridCol w="732830"/>
                <a:gridCol w="732830"/>
                <a:gridCol w="732830"/>
              </a:tblGrid>
              <a:tr h="228600">
                <a:tc>
                  <a:txBody>
                    <a:bodyPr/>
                    <a:lstStyle/>
                    <a:p>
                      <a:pPr>
                        <a:lnSpc>
                          <a:spcPct val="115000"/>
                        </a:lnSpc>
                        <a:spcAft>
                          <a:spcPts val="0"/>
                        </a:spcAft>
                      </a:pPr>
                      <a:r>
                        <a:rPr lang="fr-FR" sz="1100" b="1" dirty="0">
                          <a:solidFill>
                            <a:srgbClr val="000000"/>
                          </a:solidFill>
                          <a:latin typeface="Calibri"/>
                          <a:ea typeface="Times New Roman"/>
                          <a:cs typeface="Arial"/>
                        </a:rPr>
                        <a:t> </a:t>
                      </a:r>
                      <a:endParaRPr lang="fr-FR" sz="11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2020</a:t>
                      </a:r>
                      <a:endParaRPr lang="fr-FR" sz="11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2020</a:t>
                      </a:r>
                      <a:endParaRPr lang="fr-FR" sz="11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r>
              <a:tr h="177717">
                <a:tc>
                  <a:txBody>
                    <a:bodyPr/>
                    <a:lstStyle/>
                    <a:p>
                      <a:r>
                        <a:rPr lang="en-US" sz="1100" b="1" dirty="0" smtClean="0">
                          <a:latin typeface="Calibri"/>
                        </a:rPr>
                        <a:t>Mio USD</a:t>
                      </a:r>
                      <a:endParaRPr lang="fr-FR" sz="1100" b="1" dirty="0">
                        <a:latin typeface="Calibri"/>
                      </a:endParaRPr>
                    </a:p>
                  </a:txBody>
                  <a:tcPr marL="21691" marR="21691" marT="0" marB="0" anchor="b">
                    <a:lnL>
                      <a:noFill/>
                    </a:lnL>
                    <a:lnR>
                      <a:noFill/>
                    </a:lnR>
                    <a:lnT>
                      <a:noFill/>
                    </a:lnT>
                    <a:lnB>
                      <a:noFill/>
                    </a:lnB>
                  </a:tcPr>
                </a:tc>
                <a:tc>
                  <a:txBody>
                    <a:bodyPr/>
                    <a:lstStyle/>
                    <a:p>
                      <a:pPr algn="r"/>
                      <a:r>
                        <a:rPr lang="en-US" sz="1100" dirty="0" smtClean="0">
                          <a:latin typeface="Calibri"/>
                        </a:rPr>
                        <a:t>From</a:t>
                      </a:r>
                      <a:endParaRPr lang="fr-FR" sz="1100" dirty="0">
                        <a:latin typeface="Calibri"/>
                      </a:endParaRPr>
                    </a:p>
                  </a:txBody>
                  <a:tcPr marL="21691" marR="21691" marT="0" marB="0" anchor="b">
                    <a:lnL>
                      <a:noFill/>
                    </a:lnL>
                    <a:lnR>
                      <a:noFill/>
                    </a:lnR>
                    <a:lnT>
                      <a:noFill/>
                    </a:lnT>
                    <a:lnB>
                      <a:noFill/>
                    </a:lnB>
                  </a:tcPr>
                </a:tc>
                <a:tc>
                  <a:txBody>
                    <a:bodyPr/>
                    <a:lstStyle/>
                    <a:p>
                      <a:pPr algn="r"/>
                      <a:r>
                        <a:rPr lang="en-US" sz="1100" dirty="0" smtClean="0">
                          <a:latin typeface="Calibri"/>
                        </a:rPr>
                        <a:t>To</a:t>
                      </a:r>
                      <a:endParaRPr lang="fr-FR" sz="1100" dirty="0">
                        <a:latin typeface="Calibri"/>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err="1">
                          <a:solidFill>
                            <a:srgbClr val="000000"/>
                          </a:solidFill>
                          <a:latin typeface="Calibri"/>
                          <a:ea typeface="Times New Roman"/>
                          <a:cs typeface="Arial"/>
                        </a:rPr>
                        <a:t>Ref</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DM</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DM</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FTM</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FTM</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Lev</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Lev</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Var</a:t>
                      </a:r>
                      <a:endParaRPr lang="fr-FR" sz="110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Lev</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Var</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rgbClr val="000000"/>
                      </a:solidFill>
                      <a:prstDash val="solid"/>
                      <a:round/>
                      <a:headEnd type="none" w="med" len="med"/>
                      <a:tailEnd type="none" w="med" len="med"/>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Wheat</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EEurCIS</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223 </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326 </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46.4%</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245 </a:t>
                      </a:r>
                      <a:endParaRPr lang="fr-FR" sz="110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i="1" dirty="0">
                          <a:solidFill>
                            <a:srgbClr val="000000"/>
                          </a:solidFill>
                          <a:latin typeface="Calibri"/>
                          <a:ea typeface="Times New Roman"/>
                          <a:cs typeface="Arial"/>
                        </a:rPr>
                        <a:t>10.1%</a:t>
                      </a:r>
                      <a:endParaRPr lang="fr-FR" sz="1100" dirty="0">
                        <a:latin typeface="Calibri"/>
                        <a:ea typeface="Calibri"/>
                        <a:cs typeface="Times New Roman"/>
                      </a:endParaRPr>
                    </a:p>
                  </a:txBody>
                  <a:tcPr marL="21691" marR="21691" marT="0" marB="0" anchor="b">
                    <a:lnL>
                      <a:noFill/>
                    </a:lnL>
                    <a:lnR>
                      <a:noFill/>
                    </a:lnR>
                    <a:lnT w="12700" cap="flat" cmpd="sng" algn="ctr">
                      <a:solidFill>
                        <a:srgbClr val="000000"/>
                      </a:solidFill>
                      <a:prstDash val="solid"/>
                      <a:round/>
                      <a:headEnd type="none" w="med" len="med"/>
                      <a:tailEnd type="none" w="med" len="med"/>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Wheat</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Canada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120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0.9%</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0.8%</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Wheat</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Canada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105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34.5%</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109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3.4%</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dirty="0" err="1">
                          <a:solidFill>
                            <a:srgbClr val="000000"/>
                          </a:solidFill>
                          <a:latin typeface="Calibri"/>
                          <a:ea typeface="Times New Roman"/>
                          <a:cs typeface="Arial"/>
                        </a:rPr>
                        <a:t>Wheat</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87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118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36.1%</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88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2.0%</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Wheat</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MENA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64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91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43.7%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8.5%</a:t>
                      </a:r>
                      <a:endParaRPr lang="fr-FR" sz="1100">
                        <a:latin typeface="Calibri"/>
                        <a:ea typeface="Calibri"/>
                        <a:cs typeface="Times New Roman"/>
                      </a:endParaRPr>
                    </a:p>
                  </a:txBody>
                  <a:tcPr marL="21691" marR="21691" marT="0" marB="0" anchor="b">
                    <a:lnL>
                      <a:noFill/>
                    </a:lnL>
                    <a:lnR>
                      <a:noFill/>
                    </a:lnR>
                    <a:lnT>
                      <a:noFill/>
                    </a:lnT>
                    <a:lnB>
                      <a:noFill/>
                    </a:lnB>
                  </a:tcPr>
                </a:tc>
              </a:tr>
              <a:tr h="154536">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287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16.0%</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286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-0.4%</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Canada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222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338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52.4%</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313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41.4%</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LACExp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222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13.6%</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0.3%</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120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-30.8%</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-32.6%</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LACImp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235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107.6%</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207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82.4%</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EEurCIS</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99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20.9%</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6.1%</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LACImp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80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15.5%</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2.3%</a:t>
                      </a:r>
                      <a:endParaRPr lang="fr-FR" sz="1100">
                        <a:latin typeface="Calibri"/>
                        <a:ea typeface="Calibri"/>
                        <a:cs typeface="Times New Roman"/>
                      </a:endParaRPr>
                    </a:p>
                  </a:txBody>
                  <a:tcPr marL="21691" marR="21691" marT="0" marB="0" anchor="b">
                    <a:lnL>
                      <a:noFill/>
                    </a:lnL>
                    <a:lnR>
                      <a:noFill/>
                    </a:lnR>
                    <a:lnT>
                      <a:noFill/>
                    </a:lnT>
                    <a:lnB>
                      <a:noFill/>
                    </a:lnB>
                  </a:tcPr>
                </a:tc>
              </a:tr>
              <a:tr h="293320">
                <a:tc>
                  <a:txBody>
                    <a:bodyPr/>
                    <a:lstStyle/>
                    <a:p>
                      <a:pPr>
                        <a:lnSpc>
                          <a:spcPct val="115000"/>
                        </a:lnSpc>
                        <a:spcAft>
                          <a:spcPts val="0"/>
                        </a:spcAft>
                      </a:pPr>
                      <a:r>
                        <a:rPr lang="fr-FR" sz="1100" b="1">
                          <a:solidFill>
                            <a:srgbClr val="000000"/>
                          </a:solidFill>
                          <a:latin typeface="Calibri"/>
                          <a:ea typeface="Times New Roman"/>
                          <a:cs typeface="Arial"/>
                        </a:rPr>
                        <a:t>Maize</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RoOECD</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47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51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8.8%</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-2.8%</a:t>
                      </a:r>
                      <a:endParaRPr lang="fr-FR" sz="1100">
                        <a:latin typeface="Calibri"/>
                        <a:ea typeface="Calibri"/>
                        <a:cs typeface="Times New Roman"/>
                      </a:endParaRPr>
                    </a:p>
                  </a:txBody>
                  <a:tcPr marL="21691" marR="21691" marT="0" marB="0" anchor="b">
                    <a:lnL>
                      <a:noFill/>
                    </a:lnL>
                    <a:lnR>
                      <a:noFill/>
                    </a:lnR>
                    <a:lnT>
                      <a:noFill/>
                    </a:lnT>
                    <a:lnB>
                      <a:noFill/>
                    </a:lnB>
                  </a:tcPr>
                </a:tc>
              </a:tr>
              <a:tr h="154536">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c>
                  <a:txBody>
                    <a:bodyPr/>
                    <a:lstStyle/>
                    <a:p>
                      <a:endParaRPr lang="fr-FR" sz="1100">
                        <a:latin typeface="Calibri"/>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dirty="0" err="1">
                          <a:solidFill>
                            <a:srgbClr val="000000"/>
                          </a:solidFill>
                          <a:latin typeface="Calibri"/>
                          <a:ea typeface="Times New Roman"/>
                          <a:cs typeface="Arial"/>
                        </a:rPr>
                        <a:t>OthCrop</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LACImp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5013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5059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0.9%</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5095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1.6%</a:t>
                      </a:r>
                      <a:endParaRPr lang="fr-FR" sz="1100">
                        <a:latin typeface="Calibri"/>
                        <a:ea typeface="Calibri"/>
                        <a:cs typeface="Times New Roman"/>
                      </a:endParaRPr>
                    </a:p>
                  </a:txBody>
                  <a:tcPr marL="21691" marR="21691" marT="0" marB="0" anchor="b">
                    <a:lnL>
                      <a:noFill/>
                    </a:lnL>
                    <a:lnR>
                      <a:noFill/>
                    </a:lnR>
                    <a:lnT>
                      <a:noFill/>
                    </a:lnT>
                    <a:lnB>
                      <a:noFill/>
                    </a:lnB>
                  </a:tcPr>
                </a:tc>
              </a:tr>
              <a:tr h="293320">
                <a:tc>
                  <a:txBody>
                    <a:bodyPr/>
                    <a:lstStyle/>
                    <a:p>
                      <a:pPr>
                        <a:lnSpc>
                          <a:spcPct val="115000"/>
                        </a:lnSpc>
                        <a:spcAft>
                          <a:spcPts val="0"/>
                        </a:spcAft>
                      </a:pPr>
                      <a:r>
                        <a:rPr lang="fr-FR" sz="1100" b="1" dirty="0" err="1">
                          <a:solidFill>
                            <a:srgbClr val="000000"/>
                          </a:solidFill>
                          <a:latin typeface="Calibri"/>
                          <a:ea typeface="Times New Roman"/>
                          <a:cs typeface="Arial"/>
                        </a:rPr>
                        <a:t>OthCrop</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RoAfrica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4558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4674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2.5%</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4628 </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1.5%</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dirty="0" err="1">
                          <a:solidFill>
                            <a:srgbClr val="000000"/>
                          </a:solidFill>
                          <a:latin typeface="Calibri"/>
                          <a:ea typeface="Times New Roman"/>
                          <a:cs typeface="Arial"/>
                        </a:rPr>
                        <a:t>OthCrop</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LACImp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2723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2679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-1.6%</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2696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-1.0%</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OthCrop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err="1">
                          <a:solidFill>
                            <a:srgbClr val="000000"/>
                          </a:solidFill>
                          <a:latin typeface="Calibri"/>
                          <a:ea typeface="Times New Roman"/>
                          <a:cs typeface="Arial"/>
                        </a:rPr>
                        <a:t>Brazil</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2552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2517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-1.4%</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2392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-6.3%</a:t>
                      </a:r>
                      <a:endParaRPr lang="fr-FR" sz="110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a:solidFill>
                            <a:srgbClr val="000000"/>
                          </a:solidFill>
                          <a:latin typeface="Calibri"/>
                          <a:ea typeface="Times New Roman"/>
                          <a:cs typeface="Arial"/>
                        </a:rPr>
                        <a:t>OthCrop</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EU27</a:t>
                      </a:r>
                      <a:endParaRPr lang="fr-FR" sz="1100" dirty="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1262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1292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2.3%</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1299 </a:t>
                      </a:r>
                      <a:endParaRPr lang="fr-FR" sz="1100">
                        <a:latin typeface="Calibri"/>
                        <a:ea typeface="Calibri"/>
                        <a:cs typeface="Times New Roman"/>
                      </a:endParaRPr>
                    </a:p>
                  </a:txBody>
                  <a:tcPr marL="21691" marR="21691" marT="0" marB="0" anchor="b">
                    <a:lnL>
                      <a:noFill/>
                    </a:lnL>
                    <a:lnR>
                      <a:noFill/>
                    </a:lnR>
                    <a:lnT>
                      <a:noFill/>
                    </a:lnT>
                    <a:lnB>
                      <a:noFill/>
                    </a:lnB>
                  </a:tcPr>
                </a:tc>
                <a:tc>
                  <a:txBody>
                    <a:bodyPr/>
                    <a:lstStyle/>
                    <a:p>
                      <a:pPr algn="r">
                        <a:lnSpc>
                          <a:spcPct val="115000"/>
                        </a:lnSpc>
                        <a:spcAft>
                          <a:spcPts val="0"/>
                        </a:spcAft>
                      </a:pPr>
                      <a:r>
                        <a:rPr lang="fr-FR" sz="1100" i="1" dirty="0">
                          <a:solidFill>
                            <a:srgbClr val="000000"/>
                          </a:solidFill>
                          <a:latin typeface="Calibri"/>
                          <a:ea typeface="Times New Roman"/>
                          <a:cs typeface="Arial"/>
                        </a:rPr>
                        <a:t>2.9%</a:t>
                      </a:r>
                      <a:endParaRPr lang="fr-FR" sz="1100" dirty="0">
                        <a:latin typeface="Calibri"/>
                        <a:ea typeface="Calibri"/>
                        <a:cs typeface="Times New Roman"/>
                      </a:endParaRPr>
                    </a:p>
                  </a:txBody>
                  <a:tcPr marL="21691" marR="21691" marT="0" marB="0" anchor="b">
                    <a:lnL>
                      <a:noFill/>
                    </a:lnL>
                    <a:lnR>
                      <a:noFill/>
                    </a:lnR>
                    <a:lnT>
                      <a:noFill/>
                    </a:lnT>
                    <a:lnB>
                      <a:noFill/>
                    </a:lnB>
                  </a:tcPr>
                </a:tc>
              </a:tr>
              <a:tr h="177717">
                <a:tc>
                  <a:txBody>
                    <a:bodyPr/>
                    <a:lstStyle/>
                    <a:p>
                      <a:pPr>
                        <a:lnSpc>
                          <a:spcPct val="115000"/>
                        </a:lnSpc>
                        <a:spcAft>
                          <a:spcPts val="0"/>
                        </a:spcAft>
                      </a:pPr>
                      <a:r>
                        <a:rPr lang="fr-FR" sz="1100" b="1" dirty="0" err="1">
                          <a:solidFill>
                            <a:srgbClr val="000000"/>
                          </a:solidFill>
                          <a:latin typeface="Calibri"/>
                          <a:ea typeface="Times New Roman"/>
                          <a:cs typeface="Arial"/>
                        </a:rPr>
                        <a:t>OthCrop</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b="1" dirty="0" err="1">
                          <a:solidFill>
                            <a:srgbClr val="000000"/>
                          </a:solidFill>
                          <a:latin typeface="Calibri"/>
                          <a:ea typeface="Times New Roman"/>
                          <a:cs typeface="Arial"/>
                        </a:rPr>
                        <a:t>Brazil</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USA</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1059 </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1065 </a:t>
                      </a:r>
                      <a:endParaRPr lang="fr-FR" sz="110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i="1" dirty="0">
                          <a:solidFill>
                            <a:srgbClr val="000000"/>
                          </a:solidFill>
                          <a:latin typeface="Calibri"/>
                          <a:ea typeface="Times New Roman"/>
                          <a:cs typeface="Arial"/>
                        </a:rPr>
                        <a:t>0.6%</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1014 </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FR" sz="1100" i="1" dirty="0">
                          <a:solidFill>
                            <a:srgbClr val="000000"/>
                          </a:solidFill>
                          <a:latin typeface="Calibri"/>
                          <a:ea typeface="Times New Roman"/>
                          <a:cs typeface="Arial"/>
                        </a:rPr>
                        <a:t>-4.2%</a:t>
                      </a:r>
                      <a:endParaRPr lang="fr-FR" sz="1100" dirty="0">
                        <a:latin typeface="Calibri"/>
                        <a:ea typeface="Calibri"/>
                        <a:cs typeface="Times New Roman"/>
                      </a:endParaRPr>
                    </a:p>
                  </a:txBody>
                  <a:tcPr marL="21691" marR="21691" marT="0" marB="0" anchor="b">
                    <a:lnL>
                      <a:noFill/>
                    </a:lnL>
                    <a:lnR>
                      <a:noFill/>
                    </a:lnR>
                    <a:lnT>
                      <a:noFill/>
                    </a:lnT>
                    <a:lnB w="12700" cap="flat" cmpd="sng" algn="ctr">
                      <a:solidFill>
                        <a:schemeClr val="tx1"/>
                      </a:solidFill>
                      <a:prstDash val="solid"/>
                      <a:round/>
                      <a:headEnd type="none" w="med" len="med"/>
                      <a:tailEnd type="none" w="med" len="med"/>
                    </a:lnB>
                  </a:tcPr>
                </a:tc>
              </a:tr>
              <a:tr h="154536">
                <a:tc>
                  <a:txBody>
                    <a:bodyPr/>
                    <a:lstStyle/>
                    <a:p>
                      <a:endParaRPr lang="fr-FR" sz="110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dirty="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dirty="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dirty="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fr-FR" sz="1100" dirty="0">
                        <a:latin typeface="Calibri"/>
                      </a:endParaRPr>
                    </a:p>
                  </a:txBody>
                  <a:tcPr marL="21691" marR="21691" marT="0"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57200" y="71414"/>
            <a:ext cx="8229600" cy="1143000"/>
          </a:xfrm>
        </p:spPr>
        <p:txBody>
          <a:bodyPr>
            <a:normAutofit/>
          </a:bodyPr>
          <a:lstStyle/>
          <a:p>
            <a:pPr eaLnBrk="1" hangingPunct="1"/>
            <a:r>
              <a:rPr lang="fr-FR" dirty="0" err="1" smtClean="0"/>
              <a:t>Economic</a:t>
            </a:r>
            <a:r>
              <a:rPr lang="fr-FR" dirty="0" smtClean="0"/>
              <a:t> impact</a:t>
            </a:r>
          </a:p>
        </p:txBody>
      </p:sp>
      <p:pic>
        <p:nvPicPr>
          <p:cNvPr id="34819" name="Picture 1"/>
          <p:cNvPicPr>
            <a:picLocks noChangeAspect="1" noChangeArrowheads="1"/>
          </p:cNvPicPr>
          <p:nvPr/>
        </p:nvPicPr>
        <p:blipFill>
          <a:blip r:embed="rId3" cstate="print"/>
          <a:srcRect r="48499"/>
          <a:stretch>
            <a:fillRect/>
          </a:stretch>
        </p:blipFill>
        <p:spPr bwMode="auto">
          <a:xfrm>
            <a:off x="1142976" y="1296973"/>
            <a:ext cx="3733824" cy="5960505"/>
          </a:xfrm>
          <a:prstGeom prst="rect">
            <a:avLst/>
          </a:prstGeom>
          <a:noFill/>
          <a:ln w="9525">
            <a:noFill/>
            <a:miter lim="800000"/>
            <a:headEnd/>
            <a:tailEnd/>
          </a:ln>
        </p:spPr>
      </p:pic>
      <p:pic>
        <p:nvPicPr>
          <p:cNvPr id="34821" name="Picture 1"/>
          <p:cNvPicPr>
            <a:picLocks noChangeAspect="1" noChangeArrowheads="1"/>
          </p:cNvPicPr>
          <p:nvPr/>
        </p:nvPicPr>
        <p:blipFill>
          <a:blip r:embed="rId3" cstate="print"/>
          <a:srcRect l="50215"/>
          <a:stretch>
            <a:fillRect/>
          </a:stretch>
        </p:blipFill>
        <p:spPr bwMode="auto">
          <a:xfrm>
            <a:off x="5207000" y="1285860"/>
            <a:ext cx="3436966" cy="567580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normAutofit/>
          </a:bodyPr>
          <a:lstStyle/>
          <a:p>
            <a:pPr eaLnBrk="1" hangingPunct="1"/>
            <a:r>
              <a:rPr lang="fr-FR" dirty="0" err="1" smtClean="0"/>
              <a:t>Quantifying</a:t>
            </a:r>
            <a:r>
              <a:rPr lang="fr-FR" dirty="0" smtClean="0"/>
              <a:t> </a:t>
            </a:r>
            <a:r>
              <a:rPr lang="fr-FR" dirty="0" err="1" smtClean="0"/>
              <a:t>biofuel</a:t>
            </a:r>
            <a:r>
              <a:rPr lang="fr-FR" dirty="0" smtClean="0"/>
              <a:t> direct </a:t>
            </a:r>
            <a:r>
              <a:rPr lang="fr-FR" dirty="0" err="1" smtClean="0"/>
              <a:t>effects</a:t>
            </a:r>
            <a:endParaRPr lang="fr-FR" dirty="0" smtClean="0"/>
          </a:p>
        </p:txBody>
      </p:sp>
      <p:sp>
        <p:nvSpPr>
          <p:cNvPr id="5" name="Espace réservé du contenu 4"/>
          <p:cNvSpPr>
            <a:spLocks noGrp="1"/>
          </p:cNvSpPr>
          <p:nvPr>
            <p:ph idx="1"/>
          </p:nvPr>
        </p:nvSpPr>
        <p:spPr/>
        <p:txBody>
          <a:bodyPr/>
          <a:lstStyle/>
          <a:p>
            <a:endParaRPr lang="fr-FR"/>
          </a:p>
        </p:txBody>
      </p:sp>
      <p:pic>
        <p:nvPicPr>
          <p:cNvPr id="35843" name="Picture 2"/>
          <p:cNvPicPr>
            <a:picLocks noChangeAspect="1" noChangeArrowheads="1"/>
          </p:cNvPicPr>
          <p:nvPr/>
        </p:nvPicPr>
        <p:blipFill>
          <a:blip r:embed="rId3" cstate="print"/>
          <a:srcRect/>
          <a:stretch>
            <a:fillRect/>
          </a:stretch>
        </p:blipFill>
        <p:spPr bwMode="auto">
          <a:xfrm>
            <a:off x="357218" y="1500174"/>
            <a:ext cx="8572500" cy="4376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normAutofit/>
          </a:bodyPr>
          <a:lstStyle/>
          <a:p>
            <a:pPr eaLnBrk="1" hangingPunct="1"/>
            <a:r>
              <a:rPr lang="fr-FR" smtClean="0"/>
              <a:t>Carbon savings (Mtoe)</a:t>
            </a:r>
          </a:p>
        </p:txBody>
      </p:sp>
      <p:graphicFrame>
        <p:nvGraphicFramePr>
          <p:cNvPr id="4" name="Tableau 3"/>
          <p:cNvGraphicFramePr>
            <a:graphicFrameLocks noGrp="1"/>
          </p:cNvGraphicFramePr>
          <p:nvPr/>
        </p:nvGraphicFramePr>
        <p:xfrm>
          <a:off x="1214414" y="1571612"/>
          <a:ext cx="7010400" cy="2276477"/>
        </p:xfrm>
        <a:graphic>
          <a:graphicData uri="http://schemas.openxmlformats.org/drawingml/2006/table">
            <a:tbl>
              <a:tblPr/>
              <a:tblGrid>
                <a:gridCol w="1280356"/>
                <a:gridCol w="1775388"/>
                <a:gridCol w="988664"/>
                <a:gridCol w="988664"/>
                <a:gridCol w="988664"/>
                <a:gridCol w="988664"/>
              </a:tblGrid>
              <a:tr h="251891">
                <a:tc>
                  <a:txBody>
                    <a:bodyPr/>
                    <a:lstStyle/>
                    <a:p>
                      <a:pPr>
                        <a:lnSpc>
                          <a:spcPct val="115000"/>
                        </a:lnSpc>
                        <a:spcAft>
                          <a:spcPts val="0"/>
                        </a:spcAft>
                      </a:pPr>
                      <a:r>
                        <a:rPr lang="fr-FR" sz="1200" b="1" dirty="0">
                          <a:solidFill>
                            <a:srgbClr val="000000"/>
                          </a:solidFill>
                          <a:latin typeface="Calibri"/>
                          <a:ea typeface="Times New Roman"/>
                          <a:cs typeface="Arial"/>
                        </a:rPr>
                        <a:t> </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 </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2020</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dirty="0">
                          <a:solidFill>
                            <a:srgbClr val="000000"/>
                          </a:solidFill>
                          <a:latin typeface="Calibri"/>
                          <a:ea typeface="Times New Roman"/>
                          <a:cs typeface="Arial"/>
                        </a:rPr>
                        <a:t>2020</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1891">
                <a:tc>
                  <a:txBody>
                    <a:bodyPr/>
                    <a:lstStyle/>
                    <a:p>
                      <a:endParaRPr lang="fr-FR" sz="1200">
                        <a:latin typeface="Calibri"/>
                      </a:endParaRPr>
                    </a:p>
                  </a:txBody>
                  <a:tcPr marL="44450" marR="44450" marT="0" marB="0" anchor="b">
                    <a:lnL>
                      <a:noFill/>
                    </a:lnL>
                    <a:lnR>
                      <a:noFill/>
                    </a:lnR>
                    <a:lnT>
                      <a:noFill/>
                    </a:lnT>
                    <a:lnB>
                      <a:noFill/>
                    </a:lnB>
                  </a:tcPr>
                </a:tc>
                <a:tc>
                  <a:txBody>
                    <a:bodyPr/>
                    <a:lstStyle/>
                    <a:p>
                      <a:endParaRPr lang="fr-FR" sz="1200" dirty="0">
                        <a:latin typeface="Calibri"/>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DM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DM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FTM</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FTM</a:t>
                      </a:r>
                      <a:endParaRPr lang="fr-FR" sz="1200">
                        <a:latin typeface="Calibri"/>
                        <a:ea typeface="Calibri"/>
                        <a:cs typeface="Times New Roman"/>
                      </a:endParaRPr>
                    </a:p>
                  </a:txBody>
                  <a:tcPr marL="44450" marR="44450" marT="0" marB="0" anchor="b">
                    <a:lnL>
                      <a:noFill/>
                    </a:lnL>
                    <a:lnR>
                      <a:noFill/>
                    </a:lnR>
                    <a:lnT>
                      <a:noFill/>
                    </a:lnT>
                    <a:lnB>
                      <a:noFill/>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 </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Lev</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Share</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Lev</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Share</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Ethanol - Wheat</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-3,742,146</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8.6%</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-918,674</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1.8%</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Ethanol - Maize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-7,222,083</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16.5%</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-5,507,679</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10.9%</a:t>
                      </a:r>
                      <a:endParaRPr lang="fr-FR" sz="1200">
                        <a:latin typeface="Calibri"/>
                        <a:ea typeface="Calibri"/>
                        <a:cs typeface="Times New Roman"/>
                      </a:endParaRPr>
                    </a:p>
                  </a:txBody>
                  <a:tcPr marL="44450" marR="44450" marT="0" marB="0" anchor="b">
                    <a:lnL>
                      <a:noFill/>
                    </a:lnL>
                    <a:lnR>
                      <a:noFill/>
                    </a:lnR>
                    <a:lnT>
                      <a:noFill/>
                    </a:lnT>
                    <a:lnB>
                      <a:noFill/>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Ethanol - Sugar Beet</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-5,403,728</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12.4%</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-1,573,108</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3.1%</a:t>
                      </a:r>
                      <a:endParaRPr lang="fr-FR" sz="1200">
                        <a:latin typeface="Calibri"/>
                        <a:ea typeface="Calibri"/>
                        <a:cs typeface="Times New Roman"/>
                      </a:endParaRPr>
                    </a:p>
                  </a:txBody>
                  <a:tcPr marL="44450" marR="44450" marT="0" marB="0" anchor="b">
                    <a:lnL>
                      <a:noFill/>
                    </a:lnL>
                    <a:lnR>
                      <a:noFill/>
                    </a:lnR>
                    <a:lnT>
                      <a:noFill/>
                    </a:lnT>
                    <a:lnB>
                      <a:noFill/>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fr-FR" sz="1200" b="1">
                          <a:solidFill>
                            <a:srgbClr val="000000"/>
                          </a:solidFill>
                          <a:latin typeface="Calibri"/>
                          <a:ea typeface="Times New Roman"/>
                          <a:cs typeface="Arial"/>
                        </a:rPr>
                        <a:t>Ethanol - Sugar Cane</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-27,255,603</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62.4%</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-42,292,511</a:t>
                      </a:r>
                      <a:endParaRPr lang="fr-FR" sz="12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fr-FR" sz="1200">
                          <a:solidFill>
                            <a:srgbClr val="000000"/>
                          </a:solidFill>
                          <a:latin typeface="Calibri"/>
                          <a:ea typeface="Times New Roman"/>
                          <a:cs typeface="Arial"/>
                        </a:rPr>
                        <a:t>83.9%</a:t>
                      </a:r>
                      <a:endParaRPr lang="fr-FR" sz="1200">
                        <a:latin typeface="Calibri"/>
                        <a:ea typeface="Calibri"/>
                        <a:cs typeface="Times New Roman"/>
                      </a:endParaRPr>
                    </a:p>
                  </a:txBody>
                  <a:tcPr marL="44450" marR="44450" marT="0" marB="0" anchor="b">
                    <a:lnL>
                      <a:noFill/>
                    </a:lnL>
                    <a:lnR>
                      <a:noFill/>
                    </a:lnR>
                    <a:lnT>
                      <a:noFill/>
                    </a:lnT>
                    <a:lnB>
                      <a:noFill/>
                    </a:lnB>
                  </a:tcPr>
                </a:tc>
              </a:tr>
              <a:tr h="251891">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Ethanol - Other Crops</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-57,940</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0.1%</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-123,253</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a:solidFill>
                            <a:srgbClr val="000000"/>
                          </a:solidFill>
                          <a:latin typeface="Calibri"/>
                          <a:ea typeface="Times New Roman"/>
                          <a:cs typeface="Arial"/>
                        </a:rPr>
                        <a:t>0.2%</a:t>
                      </a:r>
                      <a:endParaRPr lang="fr-FR" sz="12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61349">
                <a:tc>
                  <a:txBody>
                    <a:bodyPr/>
                    <a:lstStyle/>
                    <a:p>
                      <a:pPr>
                        <a:lnSpc>
                          <a:spcPct val="115000"/>
                        </a:lnSpc>
                        <a:spcAft>
                          <a:spcPts val="0"/>
                        </a:spcAft>
                      </a:pPr>
                      <a:r>
                        <a:rPr lang="fr-FR" sz="1200" b="1">
                          <a:solidFill>
                            <a:srgbClr val="000000"/>
                          </a:solidFill>
                          <a:latin typeface="Calibri"/>
                          <a:ea typeface="Times New Roman"/>
                          <a:cs typeface="Arial"/>
                        </a:rPr>
                        <a:t>World</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000000"/>
                          </a:solidFill>
                          <a:latin typeface="Calibri"/>
                          <a:ea typeface="Times New Roman"/>
                          <a:cs typeface="Arial"/>
                        </a:rPr>
                        <a:t>Ethanol - All crops</a:t>
                      </a:r>
                      <a:endParaRPr lang="fr-FR" sz="12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Calibri"/>
                          <a:ea typeface="Times New Roman"/>
                          <a:cs typeface="Arial"/>
                        </a:rPr>
                        <a:t>-43,681,500</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Calibri"/>
                          <a:ea typeface="Times New Roman"/>
                          <a:cs typeface="Arial"/>
                        </a:rPr>
                        <a:t>100.0%</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Calibri"/>
                          <a:ea typeface="Times New Roman"/>
                          <a:cs typeface="Arial"/>
                        </a:rPr>
                        <a:t>-50,415,226</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200" b="1" dirty="0">
                          <a:solidFill>
                            <a:srgbClr val="000000"/>
                          </a:solidFill>
                          <a:latin typeface="Calibri"/>
                          <a:ea typeface="Times New Roman"/>
                          <a:cs typeface="Arial"/>
                        </a:rPr>
                        <a:t>100.0%</a:t>
                      </a:r>
                      <a:endParaRPr lang="fr-FR" sz="12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Graphique 10"/>
          <p:cNvGraphicFramePr/>
          <p:nvPr/>
        </p:nvGraphicFramePr>
        <p:xfrm>
          <a:off x="2071670" y="3929066"/>
          <a:ext cx="541020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normAutofit/>
          </a:bodyPr>
          <a:lstStyle/>
          <a:p>
            <a:pPr eaLnBrk="1" hangingPunct="1"/>
            <a:r>
              <a:rPr lang="fr-FR" dirty="0" smtClean="0"/>
              <a:t>Global land use </a:t>
            </a:r>
            <a:r>
              <a:rPr lang="fr-FR" dirty="0" err="1" smtClean="0"/>
              <a:t>effect</a:t>
            </a:r>
            <a:endParaRPr lang="fr-FR" dirty="0" smtClean="0"/>
          </a:p>
        </p:txBody>
      </p:sp>
      <p:graphicFrame>
        <p:nvGraphicFramePr>
          <p:cNvPr id="4" name="Tableau 3"/>
          <p:cNvGraphicFramePr>
            <a:graphicFrameLocks noGrp="1"/>
          </p:cNvGraphicFramePr>
          <p:nvPr/>
        </p:nvGraphicFramePr>
        <p:xfrm>
          <a:off x="1571604" y="1357298"/>
          <a:ext cx="5938839" cy="4630995"/>
        </p:xfrm>
        <a:graphic>
          <a:graphicData uri="http://schemas.openxmlformats.org/drawingml/2006/table">
            <a:tbl>
              <a:tblPr/>
              <a:tblGrid>
                <a:gridCol w="1854848"/>
                <a:gridCol w="674922"/>
                <a:gridCol w="621451"/>
                <a:gridCol w="621451"/>
                <a:gridCol w="772358"/>
                <a:gridCol w="621451"/>
                <a:gridCol w="772358"/>
              </a:tblGrid>
              <a:tr h="180572">
                <a:tc>
                  <a:txBody>
                    <a:bodyPr/>
                    <a:lstStyle/>
                    <a:p>
                      <a:pPr>
                        <a:lnSpc>
                          <a:spcPct val="115000"/>
                        </a:lnSpc>
                        <a:spcAft>
                          <a:spcPts val="0"/>
                        </a:spcAft>
                      </a:pPr>
                      <a:r>
                        <a:rPr lang="fr-FR" sz="1100" b="1" dirty="0">
                          <a:solidFill>
                            <a:srgbClr val="000000"/>
                          </a:solidFill>
                          <a:latin typeface="Calibri"/>
                          <a:ea typeface="Times New Roman"/>
                          <a:cs typeface="Arial"/>
                        </a:rPr>
                        <a:t> </a:t>
                      </a:r>
                      <a:endParaRPr lang="fr-FR" sz="1100" dirty="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dirty="0">
                          <a:solidFill>
                            <a:srgbClr val="000000"/>
                          </a:solidFill>
                          <a:latin typeface="Calibri"/>
                          <a:ea typeface="Times New Roman"/>
                          <a:cs typeface="Arial"/>
                        </a:rPr>
                        <a:t>2020</a:t>
                      </a:r>
                      <a:endParaRPr lang="fr-FR" sz="1100" dirty="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r>
              <a:tr h="180572">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dirty="0" err="1">
                          <a:solidFill>
                            <a:srgbClr val="000000"/>
                          </a:solidFill>
                          <a:latin typeface="Calibri"/>
                          <a:ea typeface="Times New Roman"/>
                          <a:cs typeface="Arial"/>
                        </a:rPr>
                        <a:t>Ref</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DM</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DM</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FTM</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FTM</a:t>
                      </a:r>
                      <a:endParaRPr lang="fr-FR" sz="1100">
                        <a:latin typeface="Calibri"/>
                        <a:ea typeface="Calibri"/>
                        <a:cs typeface="Times New Roman"/>
                      </a:endParaRPr>
                    </a:p>
                  </a:txBody>
                  <a:tcPr marL="36601" marR="36601" marT="0" marB="0" anchor="b">
                    <a:lnL>
                      <a:noFill/>
                    </a:lnL>
                    <a:lnR>
                      <a:noFill/>
                    </a:lnR>
                    <a:lnT>
                      <a:noFill/>
                    </a:lnT>
                    <a:lnB>
                      <a:noFill/>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Lev</a:t>
                      </a:r>
                      <a:endParaRPr lang="fr-FR" sz="1100" dirty="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Lev</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Var</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Lev</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Var</a:t>
                      </a:r>
                      <a:endParaRPr lang="fr-FR" sz="1100" dirty="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Pasture</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0.71 </a:t>
                      </a:r>
                      <a:endParaRPr lang="fr-FR" sz="1100" dirty="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0.70 </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-0.45%</a:t>
                      </a:r>
                      <a:endParaRPr lang="fr-FR" sz="110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0.71 </a:t>
                      </a:r>
                      <a:endParaRPr lang="fr-FR" sz="1100" dirty="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i="1" dirty="0">
                          <a:solidFill>
                            <a:srgbClr val="000000"/>
                          </a:solidFill>
                          <a:latin typeface="Calibri"/>
                          <a:ea typeface="Times New Roman"/>
                          <a:cs typeface="Arial"/>
                        </a:rPr>
                        <a:t>-0.13%</a:t>
                      </a:r>
                      <a:endParaRPr lang="fr-FR" sz="1100" dirty="0">
                        <a:latin typeface="Calibri"/>
                        <a:ea typeface="Calibri"/>
                        <a:cs typeface="Times New Roman"/>
                      </a:endParaRPr>
                    </a:p>
                  </a:txBody>
                  <a:tcPr marL="36601" marR="36601" marT="0" marB="0" anchor="b">
                    <a:lnL>
                      <a:noFill/>
                    </a:lnL>
                    <a:lnR>
                      <a:noFill/>
                    </a:lnR>
                    <a:lnT w="12700" cap="flat" cmpd="sng" algn="ctr">
                      <a:solidFill>
                        <a:srgbClr val="000000"/>
                      </a:solidFill>
                      <a:prstDash val="solid"/>
                      <a:round/>
                      <a:headEnd type="none" w="med" len="med"/>
                      <a:tailEnd type="none" w="med" len="med"/>
                    </a:lnT>
                    <a:lnB>
                      <a:noFill/>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Cropland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1.18 </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dirty="0">
                          <a:solidFill>
                            <a:srgbClr val="000000"/>
                          </a:solidFill>
                          <a:latin typeface="Calibri"/>
                          <a:ea typeface="Times New Roman"/>
                          <a:cs typeface="Arial"/>
                        </a:rPr>
                        <a:t>0.53%</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1.17 </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0.20%</a:t>
                      </a:r>
                      <a:endParaRPr lang="fr-FR" sz="1100">
                        <a:latin typeface="Calibri"/>
                        <a:ea typeface="Calibri"/>
                        <a:cs typeface="Times New Roman"/>
                      </a:endParaRPr>
                    </a:p>
                  </a:txBody>
                  <a:tcPr marL="36601" marR="36601" marT="0" marB="0" anchor="b">
                    <a:lnL>
                      <a:noFill/>
                    </a:lnL>
                    <a:lnR>
                      <a:noFill/>
                    </a:lnR>
                    <a:lnT>
                      <a:noFill/>
                    </a:lnT>
                    <a:lnB>
                      <a:noFill/>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Other</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dirty="0">
                          <a:solidFill>
                            <a:srgbClr val="000000"/>
                          </a:solidFill>
                          <a:latin typeface="Calibri"/>
                          <a:ea typeface="Times New Roman"/>
                          <a:cs typeface="Arial"/>
                        </a:rPr>
                        <a:t>1.17 </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-0.07%</a:t>
                      </a:r>
                      <a:endParaRPr lang="fr-FR" sz="1100">
                        <a:latin typeface="Calibri"/>
                        <a:ea typeface="Calibri"/>
                        <a:cs typeface="Times New Roman"/>
                      </a:endParaRPr>
                    </a:p>
                  </a:txBody>
                  <a:tcPr marL="36601" marR="36601" marT="0" marB="0" anchor="b">
                    <a:lnL>
                      <a:noFill/>
                    </a:lnL>
                    <a:lnR>
                      <a:noFill/>
                    </a:lnR>
                    <a:lnT>
                      <a:noFill/>
                    </a:lnT>
                    <a:lnB>
                      <a:noFill/>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Forest_managed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-0.04%</a:t>
                      </a:r>
                      <a:endParaRPr lang="fr-FR" sz="1100">
                        <a:latin typeface="Calibri"/>
                        <a:ea typeface="Calibri"/>
                        <a:cs typeface="Times New Roman"/>
                      </a:endParaRPr>
                    </a:p>
                  </a:txBody>
                  <a:tcPr marL="36601" marR="36601" marT="0" marB="0" anchor="b">
                    <a:lnL>
                      <a:noFill/>
                    </a:lnL>
                    <a:lnR>
                      <a:noFill/>
                    </a:lnR>
                    <a:lnT>
                      <a:noFill/>
                    </a:lnT>
                    <a:lnB>
                      <a:noFill/>
                    </a:lnB>
                  </a:tcPr>
                </a:tc>
              </a:tr>
              <a:tr h="180572">
                <a:tc>
                  <a:txBody>
                    <a:bodyPr/>
                    <a:lstStyle/>
                    <a:p>
                      <a:pPr>
                        <a:lnSpc>
                          <a:spcPct val="115000"/>
                        </a:lnSpc>
                        <a:spcAft>
                          <a:spcPts val="0"/>
                        </a:spcAft>
                      </a:pPr>
                      <a:r>
                        <a:rPr lang="fr-FR" sz="1100" b="1" dirty="0" err="1">
                          <a:solidFill>
                            <a:srgbClr val="000000"/>
                          </a:solidFill>
                          <a:latin typeface="Calibri"/>
                          <a:ea typeface="Times New Roman"/>
                          <a:cs typeface="Arial"/>
                        </a:rPr>
                        <a:t>Forest_primary</a:t>
                      </a:r>
                      <a:endParaRPr lang="fr-FR" sz="1100" dirty="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0.07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0.07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0.07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r>
              <a:tr h="180572">
                <a:tc>
                  <a:txBody>
                    <a:bodyPr/>
                    <a:lstStyle/>
                    <a:p>
                      <a:pPr>
                        <a:lnSpc>
                          <a:spcPct val="115000"/>
                        </a:lnSpc>
                        <a:spcAft>
                          <a:spcPts val="0"/>
                        </a:spcAft>
                      </a:pPr>
                      <a:r>
                        <a:rPr lang="fr-FR" sz="1100" b="1">
                          <a:solidFill>
                            <a:srgbClr val="000000"/>
                          </a:solidFill>
                          <a:latin typeface="Calibri"/>
                          <a:ea typeface="Times New Roman"/>
                          <a:cs typeface="Arial"/>
                        </a:rPr>
                        <a:t>Forest_total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1.55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1.54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1.55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-0.04%</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Total exploited land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0.06%</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0.02%</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Pasture</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2.39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-0.60%</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-0.47%</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Cropland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1.92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0.96%</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0.76%</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Other</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1.88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1.88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-0.14%</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1.88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-0.11%</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Forest_managed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-0.05%</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-0.04%</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Forest_total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-0.05%</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-0.04%</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Total exploited land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7.28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7.28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0.03%</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7.28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0.03%</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endParaRPr lang="fr-FR" sz="1050" dirty="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c>
                  <a:txBody>
                    <a:bodyPr/>
                    <a:lstStyle/>
                    <a:p>
                      <a:endParaRPr lang="fr-FR" sz="1050">
                        <a:latin typeface="Calibri"/>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Pasture</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-0.09%</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1.93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-0.18%</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Cropland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0.84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0.85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0.80%</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0.85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1.63%</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Other</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1.43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1.43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-0.15%</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1.43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-0.30%</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Forest_managed</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0.19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0.19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-0.18%</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0.19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-0.52%</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Forest_primary</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4.11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4.11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-0.06%</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4.11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-0.12%</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Forest_total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4.30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4.30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-0.07%</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4.29 </a:t>
                      </a:r>
                      <a:endParaRPr lang="fr-FR" sz="1100">
                        <a:latin typeface="Calibri"/>
                        <a:ea typeface="Calibri"/>
                        <a:cs typeface="Times New Roman"/>
                      </a:endParaRPr>
                    </a:p>
                  </a:txBody>
                  <a:tcPr marL="36601" marR="36601" marT="0" marB="0" anchor="b">
                    <a:lnL>
                      <a:noFill/>
                    </a:lnL>
                    <a:lnR>
                      <a:noFill/>
                    </a:lnR>
                    <a:lnT>
                      <a:noFill/>
                    </a:lnT>
                    <a:lnB>
                      <a:noFill/>
                    </a:lnB>
                  </a:tcPr>
                </a:tc>
                <a:tc>
                  <a:txBody>
                    <a:bodyPr/>
                    <a:lstStyle/>
                    <a:p>
                      <a:pPr algn="r">
                        <a:lnSpc>
                          <a:spcPct val="115000"/>
                        </a:lnSpc>
                        <a:spcAft>
                          <a:spcPts val="0"/>
                        </a:spcAft>
                      </a:pPr>
                      <a:r>
                        <a:rPr lang="fr-FR" sz="1100" i="1">
                          <a:solidFill>
                            <a:srgbClr val="000000"/>
                          </a:solidFill>
                          <a:latin typeface="Calibri"/>
                          <a:ea typeface="Times New Roman"/>
                          <a:cs typeface="Arial"/>
                        </a:rPr>
                        <a:t>-0.14%</a:t>
                      </a:r>
                      <a:endParaRPr lang="fr-FR" sz="1100">
                        <a:latin typeface="Calibri"/>
                        <a:ea typeface="Calibri"/>
                        <a:cs typeface="Times New Roman"/>
                      </a:endParaRPr>
                    </a:p>
                  </a:txBody>
                  <a:tcPr marL="36601" marR="36601" marT="0" marB="0" anchor="b">
                    <a:lnL>
                      <a:noFill/>
                    </a:lnL>
                    <a:lnR>
                      <a:noFill/>
                    </a:lnR>
                    <a:lnT>
                      <a:noFill/>
                    </a:lnT>
                    <a:lnB>
                      <a:noFill/>
                    </a:lnB>
                  </a:tcPr>
                </a:tc>
              </a:tr>
              <a:tr h="187353">
                <a:tc>
                  <a:txBody>
                    <a:bodyPr/>
                    <a:lstStyle/>
                    <a:p>
                      <a:pPr>
                        <a:lnSpc>
                          <a:spcPct val="115000"/>
                        </a:lnSpc>
                        <a:spcAft>
                          <a:spcPts val="0"/>
                        </a:spcAft>
                      </a:pPr>
                      <a:r>
                        <a:rPr lang="fr-FR" sz="1100" b="1">
                          <a:solidFill>
                            <a:srgbClr val="000000"/>
                          </a:solidFill>
                          <a:latin typeface="Calibri"/>
                          <a:ea typeface="Times New Roman"/>
                          <a:cs typeface="Arial"/>
                        </a:rPr>
                        <a:t>Total exploited land</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2.97 </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i="1">
                          <a:solidFill>
                            <a:srgbClr val="000000"/>
                          </a:solidFill>
                          <a:latin typeface="Calibri"/>
                          <a:ea typeface="Times New Roman"/>
                          <a:cs typeface="Arial"/>
                        </a:rPr>
                        <a:t>0.16%</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2.98 </a:t>
                      </a:r>
                      <a:endParaRPr lang="fr-FR" sz="110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i="1" dirty="0">
                          <a:solidFill>
                            <a:srgbClr val="000000"/>
                          </a:solidFill>
                          <a:latin typeface="Calibri"/>
                          <a:ea typeface="Times New Roman"/>
                          <a:cs typeface="Arial"/>
                        </a:rPr>
                        <a:t>0.31%</a:t>
                      </a:r>
                      <a:endParaRPr lang="fr-FR" sz="1100" dirty="0">
                        <a:latin typeface="Calibri"/>
                        <a:ea typeface="Calibri"/>
                        <a:cs typeface="Times New Roman"/>
                      </a:endParaRPr>
                    </a:p>
                  </a:txBody>
                  <a:tcPr marL="36601" marR="36601"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35814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BIOFUELS SECTOR</a:t>
            </a:r>
          </a:p>
        </p:txBody>
      </p:sp>
      <p:sp>
        <p:nvSpPr>
          <p:cNvPr id="8" name="Rounded Rectangle 7"/>
          <p:cNvSpPr/>
          <p:nvPr/>
        </p:nvSpPr>
        <p:spPr>
          <a:xfrm>
            <a:off x="3581400" y="0"/>
            <a:ext cx="4114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AGRICULTURAL SECTOR</a:t>
            </a:r>
          </a:p>
        </p:txBody>
      </p:sp>
      <p:sp>
        <p:nvSpPr>
          <p:cNvPr id="9" name="Rounded Rectangle 8"/>
          <p:cNvSpPr/>
          <p:nvPr/>
        </p:nvSpPr>
        <p:spPr>
          <a:xfrm>
            <a:off x="7696200" y="0"/>
            <a:ext cx="1447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ENVIRONMENT</a:t>
            </a:r>
          </a:p>
        </p:txBody>
      </p:sp>
      <p:sp>
        <p:nvSpPr>
          <p:cNvPr id="10" name="Rounded Rectangle 9"/>
          <p:cNvSpPr/>
          <p:nvPr/>
        </p:nvSpPr>
        <p:spPr>
          <a:xfrm>
            <a:off x="1219200" y="1295400"/>
            <a:ext cx="99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European  </a:t>
            </a:r>
            <a:r>
              <a:rPr lang="en-US" sz="1000" dirty="0" err="1"/>
              <a:t>Biofuel</a:t>
            </a:r>
            <a:endParaRPr lang="en-US" sz="1000" dirty="0"/>
          </a:p>
          <a:p>
            <a:pPr algn="ctr" fontAlgn="auto">
              <a:spcBef>
                <a:spcPts val="0"/>
              </a:spcBef>
              <a:spcAft>
                <a:spcPts val="0"/>
              </a:spcAft>
              <a:defRPr/>
            </a:pPr>
            <a:r>
              <a:rPr lang="en-US" sz="1000" dirty="0"/>
              <a:t>Consumption</a:t>
            </a:r>
          </a:p>
        </p:txBody>
      </p:sp>
      <p:cxnSp>
        <p:nvCxnSpPr>
          <p:cNvPr id="18" name="Straight Connector 17"/>
          <p:cNvCxnSpPr/>
          <p:nvPr/>
        </p:nvCxnSpPr>
        <p:spPr>
          <a:xfrm>
            <a:off x="2362200" y="1600200"/>
            <a:ext cx="76200" cy="158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16200000" flipH="1">
            <a:off x="2286000" y="2362200"/>
            <a:ext cx="2057400" cy="8382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10" idx="2"/>
          </p:cNvCxnSpPr>
          <p:nvPr/>
        </p:nvCxnSpPr>
        <p:spPr>
          <a:xfrm rot="16200000" flipH="1">
            <a:off x="1123950" y="2495550"/>
            <a:ext cx="1981200" cy="8001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4" name="Rounded Rectangle 63"/>
          <p:cNvSpPr/>
          <p:nvPr/>
        </p:nvSpPr>
        <p:spPr>
          <a:xfrm>
            <a:off x="6715125" y="1295400"/>
            <a:ext cx="904875" cy="1371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800" dirty="0"/>
          </a:p>
        </p:txBody>
      </p:sp>
      <p:cxnSp>
        <p:nvCxnSpPr>
          <p:cNvPr id="91" name="Straight Connector 90"/>
          <p:cNvCxnSpPr>
            <a:endCxn id="10" idx="2"/>
          </p:cNvCxnSpPr>
          <p:nvPr/>
        </p:nvCxnSpPr>
        <p:spPr>
          <a:xfrm rot="5400000" flipH="1" flipV="1">
            <a:off x="1238250" y="2038350"/>
            <a:ext cx="609600" cy="342900"/>
          </a:xfrm>
          <a:prstGeom prst="line">
            <a:avLst/>
          </a:prstGeom>
        </p:spPr>
        <p:style>
          <a:lnRef idx="1">
            <a:schemeClr val="dk1"/>
          </a:lnRef>
          <a:fillRef idx="0">
            <a:schemeClr val="dk1"/>
          </a:fillRef>
          <a:effectRef idx="0">
            <a:schemeClr val="dk1"/>
          </a:effectRef>
          <a:fontRef idx="minor">
            <a:schemeClr val="tx1"/>
          </a:fontRef>
        </p:style>
      </p:cxnSp>
      <p:sp>
        <p:nvSpPr>
          <p:cNvPr id="97" name="Rounded Rectangle 96"/>
          <p:cNvSpPr/>
          <p:nvPr/>
        </p:nvSpPr>
        <p:spPr>
          <a:xfrm>
            <a:off x="0" y="6629400"/>
            <a:ext cx="36576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BIOFUELS SECTOR</a:t>
            </a:r>
          </a:p>
        </p:txBody>
      </p:sp>
      <p:sp>
        <p:nvSpPr>
          <p:cNvPr id="99" name="Rounded Rectangle 98"/>
          <p:cNvSpPr/>
          <p:nvPr/>
        </p:nvSpPr>
        <p:spPr>
          <a:xfrm>
            <a:off x="0" y="3581400"/>
            <a:ext cx="228600" cy="3276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Rest of the </a:t>
            </a:r>
          </a:p>
          <a:p>
            <a:pPr algn="ctr" fontAlgn="auto">
              <a:spcBef>
                <a:spcPts val="0"/>
              </a:spcBef>
              <a:spcAft>
                <a:spcPts val="0"/>
              </a:spcAft>
              <a:defRPr/>
            </a:pPr>
            <a:r>
              <a:rPr lang="en-US" sz="1200" dirty="0"/>
              <a:t>world</a:t>
            </a:r>
          </a:p>
        </p:txBody>
      </p:sp>
      <p:sp>
        <p:nvSpPr>
          <p:cNvPr id="182" name="Right Bracket 181"/>
          <p:cNvSpPr/>
          <p:nvPr/>
        </p:nvSpPr>
        <p:spPr>
          <a:xfrm rot="16200000">
            <a:off x="4610100" y="571500"/>
            <a:ext cx="228600" cy="1219200"/>
          </a:xfrm>
          <a:prstGeom prst="rightBracket">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5" name="Left Bracket 184"/>
          <p:cNvSpPr/>
          <p:nvPr/>
        </p:nvSpPr>
        <p:spPr>
          <a:xfrm rot="5400000" flipH="1">
            <a:off x="4610100" y="5067300"/>
            <a:ext cx="228600" cy="1219200"/>
          </a:xfrm>
          <a:prstGeom prst="leftBracket">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7" name="Rounded Rectangle 216"/>
          <p:cNvSpPr/>
          <p:nvPr/>
        </p:nvSpPr>
        <p:spPr>
          <a:xfrm>
            <a:off x="5486400" y="1676400"/>
            <a:ext cx="304800" cy="152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dirty="0"/>
              <a:t>-</a:t>
            </a:r>
          </a:p>
        </p:txBody>
      </p:sp>
      <p:sp>
        <p:nvSpPr>
          <p:cNvPr id="223" name="Rounded Rectangle 222"/>
          <p:cNvSpPr/>
          <p:nvPr/>
        </p:nvSpPr>
        <p:spPr>
          <a:xfrm>
            <a:off x="4191000" y="5715000"/>
            <a:ext cx="1066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900" dirty="0"/>
              <a:t>Substitution Effect</a:t>
            </a:r>
          </a:p>
        </p:txBody>
      </p:sp>
      <p:sp>
        <p:nvSpPr>
          <p:cNvPr id="236" name="Flowchart: Merge 235"/>
          <p:cNvSpPr/>
          <p:nvPr/>
        </p:nvSpPr>
        <p:spPr>
          <a:xfrm>
            <a:off x="228600" y="457200"/>
            <a:ext cx="1752600" cy="609600"/>
          </a:xfrm>
          <a:prstGeom prst="flowChartMerge">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00" dirty="0"/>
              <a:t>MANDATE</a:t>
            </a:r>
          </a:p>
        </p:txBody>
      </p:sp>
      <p:sp>
        <p:nvSpPr>
          <p:cNvPr id="237" name="Rounded Rectangle 236"/>
          <p:cNvSpPr/>
          <p:nvPr/>
        </p:nvSpPr>
        <p:spPr>
          <a:xfrm>
            <a:off x="0" y="0"/>
            <a:ext cx="228600" cy="3581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EUROPEAN UNION</a:t>
            </a:r>
          </a:p>
        </p:txBody>
      </p:sp>
      <p:sp>
        <p:nvSpPr>
          <p:cNvPr id="252" name="Flowchart: Merge 251"/>
          <p:cNvSpPr/>
          <p:nvPr/>
        </p:nvSpPr>
        <p:spPr>
          <a:xfrm>
            <a:off x="228600" y="2971800"/>
            <a:ext cx="1828800" cy="609600"/>
          </a:xfrm>
          <a:prstGeom prst="flowChartMerge">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00" dirty="0"/>
              <a:t>Trade Policy</a:t>
            </a:r>
          </a:p>
        </p:txBody>
      </p:sp>
      <p:cxnSp>
        <p:nvCxnSpPr>
          <p:cNvPr id="268" name="Straight Arrow Connector 267"/>
          <p:cNvCxnSpPr>
            <a:stCxn id="252" idx="0"/>
          </p:cNvCxnSpPr>
          <p:nvPr/>
        </p:nvCxnSpPr>
        <p:spPr>
          <a:xfrm rot="5400000" flipH="1" flipV="1">
            <a:off x="1028700" y="2628900"/>
            <a:ext cx="457200" cy="2286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15" name="Straight Arrow Connector 314"/>
          <p:cNvCxnSpPr/>
          <p:nvPr/>
        </p:nvCxnSpPr>
        <p:spPr>
          <a:xfrm rot="16200000" flipH="1">
            <a:off x="1485900" y="3390900"/>
            <a:ext cx="838200" cy="762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06" name="Straight Connector 505"/>
          <p:cNvCxnSpPr/>
          <p:nvPr/>
        </p:nvCxnSpPr>
        <p:spPr>
          <a:xfrm>
            <a:off x="1981200" y="685800"/>
            <a:ext cx="7086600" cy="158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2438400" y="1295400"/>
            <a:ext cx="99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European  </a:t>
            </a:r>
            <a:r>
              <a:rPr lang="en-US" sz="1000" dirty="0" err="1"/>
              <a:t>Biofuel</a:t>
            </a:r>
            <a:r>
              <a:rPr lang="en-US" sz="1000" dirty="0"/>
              <a:t> Production</a:t>
            </a:r>
          </a:p>
        </p:txBody>
      </p:sp>
      <p:sp>
        <p:nvSpPr>
          <p:cNvPr id="108" name="Rounded Rectangle 107"/>
          <p:cNvSpPr/>
          <p:nvPr/>
        </p:nvSpPr>
        <p:spPr>
          <a:xfrm>
            <a:off x="3657600" y="1295400"/>
            <a:ext cx="99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European Production  </a:t>
            </a:r>
          </a:p>
          <a:p>
            <a:pPr algn="ctr" fontAlgn="auto">
              <a:spcBef>
                <a:spcPts val="0"/>
              </a:spcBef>
              <a:spcAft>
                <a:spcPts val="0"/>
              </a:spcAft>
              <a:defRPr/>
            </a:pPr>
            <a:r>
              <a:rPr lang="en-US" sz="1000" dirty="0"/>
              <a:t>of Crops for </a:t>
            </a:r>
            <a:r>
              <a:rPr lang="en-US" sz="1000" dirty="0" err="1"/>
              <a:t>Biofuels</a:t>
            </a:r>
            <a:endParaRPr lang="en-US" sz="1000" dirty="0"/>
          </a:p>
        </p:txBody>
      </p:sp>
      <p:sp>
        <p:nvSpPr>
          <p:cNvPr id="109" name="Rounded Rectangle 108"/>
          <p:cNvSpPr/>
          <p:nvPr/>
        </p:nvSpPr>
        <p:spPr>
          <a:xfrm>
            <a:off x="4876800" y="1295400"/>
            <a:ext cx="909638"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European Production  </a:t>
            </a:r>
          </a:p>
          <a:p>
            <a:pPr algn="ctr" fontAlgn="auto">
              <a:spcBef>
                <a:spcPts val="0"/>
              </a:spcBef>
              <a:spcAft>
                <a:spcPts val="0"/>
              </a:spcAft>
              <a:defRPr/>
            </a:pPr>
            <a:r>
              <a:rPr lang="en-US" sz="1000" dirty="0"/>
              <a:t>of Crops for Food</a:t>
            </a:r>
          </a:p>
        </p:txBody>
      </p:sp>
      <p:cxnSp>
        <p:nvCxnSpPr>
          <p:cNvPr id="120" name="Straight Arrow Connector 119"/>
          <p:cNvCxnSpPr/>
          <p:nvPr/>
        </p:nvCxnSpPr>
        <p:spPr>
          <a:xfrm>
            <a:off x="609600" y="1598613"/>
            <a:ext cx="609600" cy="15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5" name="Rounded Rectangle 124"/>
          <p:cNvSpPr/>
          <p:nvPr/>
        </p:nvSpPr>
        <p:spPr>
          <a:xfrm>
            <a:off x="2438400" y="4953000"/>
            <a:ext cx="99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Foreign </a:t>
            </a:r>
          </a:p>
          <a:p>
            <a:pPr algn="ctr" fontAlgn="auto">
              <a:spcBef>
                <a:spcPts val="0"/>
              </a:spcBef>
              <a:spcAft>
                <a:spcPts val="0"/>
              </a:spcAft>
              <a:defRPr/>
            </a:pPr>
            <a:r>
              <a:rPr lang="en-US" sz="1000" dirty="0" err="1"/>
              <a:t>Biofuel</a:t>
            </a:r>
            <a:r>
              <a:rPr lang="en-US" sz="1000" dirty="0"/>
              <a:t> Production</a:t>
            </a:r>
          </a:p>
        </p:txBody>
      </p:sp>
      <p:sp>
        <p:nvSpPr>
          <p:cNvPr id="128" name="Rounded Rectangle 127"/>
          <p:cNvSpPr/>
          <p:nvPr/>
        </p:nvSpPr>
        <p:spPr>
          <a:xfrm>
            <a:off x="3657600" y="4953000"/>
            <a:ext cx="99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Foreign Production  </a:t>
            </a:r>
          </a:p>
          <a:p>
            <a:pPr algn="ctr" fontAlgn="auto">
              <a:spcBef>
                <a:spcPts val="0"/>
              </a:spcBef>
              <a:spcAft>
                <a:spcPts val="0"/>
              </a:spcAft>
              <a:defRPr/>
            </a:pPr>
            <a:r>
              <a:rPr lang="en-US" sz="1000" dirty="0"/>
              <a:t>of Crops for </a:t>
            </a:r>
            <a:r>
              <a:rPr lang="en-US" sz="1000" dirty="0" err="1"/>
              <a:t>Biofuels</a:t>
            </a:r>
            <a:endParaRPr lang="en-US" sz="1000" dirty="0"/>
          </a:p>
        </p:txBody>
      </p:sp>
      <p:cxnSp>
        <p:nvCxnSpPr>
          <p:cNvPr id="142" name="Straight Connector 141"/>
          <p:cNvCxnSpPr>
            <a:endCxn id="125" idx="0"/>
          </p:cNvCxnSpPr>
          <p:nvPr/>
        </p:nvCxnSpPr>
        <p:spPr>
          <a:xfrm rot="16200000" flipH="1">
            <a:off x="2228850" y="4248150"/>
            <a:ext cx="762000" cy="64770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a:endCxn id="128" idx="0"/>
          </p:cNvCxnSpPr>
          <p:nvPr/>
        </p:nvCxnSpPr>
        <p:spPr>
          <a:xfrm rot="16200000" flipH="1">
            <a:off x="3371850" y="4171950"/>
            <a:ext cx="1143000" cy="419100"/>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p:cNvCxnSpPr>
            <a:stCxn id="125" idx="0"/>
            <a:endCxn id="10" idx="2"/>
          </p:cNvCxnSpPr>
          <p:nvPr/>
        </p:nvCxnSpPr>
        <p:spPr>
          <a:xfrm rot="16200000" flipV="1">
            <a:off x="800100" y="2819400"/>
            <a:ext cx="3048000" cy="1219200"/>
          </a:xfrm>
          <a:prstGeom prst="line">
            <a:avLst/>
          </a:prstGeom>
        </p:spPr>
        <p:style>
          <a:lnRef idx="1">
            <a:schemeClr val="dk1"/>
          </a:lnRef>
          <a:fillRef idx="0">
            <a:schemeClr val="dk1"/>
          </a:fillRef>
          <a:effectRef idx="0">
            <a:schemeClr val="dk1"/>
          </a:effectRef>
          <a:fontRef idx="minor">
            <a:schemeClr val="tx1"/>
          </a:fontRef>
        </p:style>
      </p:cxnSp>
      <p:sp>
        <p:nvSpPr>
          <p:cNvPr id="163" name="Rounded Rectangle 162"/>
          <p:cNvSpPr/>
          <p:nvPr/>
        </p:nvSpPr>
        <p:spPr>
          <a:xfrm>
            <a:off x="4876800" y="4953000"/>
            <a:ext cx="909638"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Foreign</a:t>
            </a:r>
          </a:p>
          <a:p>
            <a:pPr algn="ctr" fontAlgn="auto">
              <a:spcBef>
                <a:spcPts val="0"/>
              </a:spcBef>
              <a:spcAft>
                <a:spcPts val="0"/>
              </a:spcAft>
              <a:defRPr/>
            </a:pPr>
            <a:r>
              <a:rPr lang="en-US" sz="1000" dirty="0"/>
              <a:t>Production  </a:t>
            </a:r>
          </a:p>
          <a:p>
            <a:pPr algn="ctr" fontAlgn="auto">
              <a:spcBef>
                <a:spcPts val="0"/>
              </a:spcBef>
              <a:spcAft>
                <a:spcPts val="0"/>
              </a:spcAft>
              <a:defRPr/>
            </a:pPr>
            <a:r>
              <a:rPr lang="en-US" sz="1000" dirty="0"/>
              <a:t>of Crops for Food</a:t>
            </a:r>
          </a:p>
        </p:txBody>
      </p:sp>
      <p:sp>
        <p:nvSpPr>
          <p:cNvPr id="171" name="Rounded Rectangle 170"/>
          <p:cNvSpPr/>
          <p:nvPr/>
        </p:nvSpPr>
        <p:spPr>
          <a:xfrm>
            <a:off x="4191000" y="914400"/>
            <a:ext cx="1066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900" dirty="0"/>
              <a:t>Substitution Effect</a:t>
            </a:r>
          </a:p>
        </p:txBody>
      </p:sp>
      <p:cxnSp>
        <p:nvCxnSpPr>
          <p:cNvPr id="176" name="Straight Connector 175"/>
          <p:cNvCxnSpPr/>
          <p:nvPr/>
        </p:nvCxnSpPr>
        <p:spPr>
          <a:xfrm rot="5400000">
            <a:off x="190501" y="1181100"/>
            <a:ext cx="838200" cy="3175"/>
          </a:xfrm>
          <a:prstGeom prst="line">
            <a:avLst/>
          </a:prstGeom>
        </p:spPr>
        <p:style>
          <a:lnRef idx="1">
            <a:schemeClr val="dk1"/>
          </a:lnRef>
          <a:fillRef idx="0">
            <a:schemeClr val="dk1"/>
          </a:fillRef>
          <a:effectRef idx="0">
            <a:schemeClr val="dk1"/>
          </a:effectRef>
          <a:fontRef idx="minor">
            <a:schemeClr val="tx1"/>
          </a:fontRef>
        </p:style>
      </p:cxnSp>
      <p:sp>
        <p:nvSpPr>
          <p:cNvPr id="8227" name="Rectangle 180"/>
          <p:cNvSpPr>
            <a:spLocks noChangeArrowheads="1"/>
          </p:cNvSpPr>
          <p:nvPr/>
        </p:nvSpPr>
        <p:spPr bwMode="auto">
          <a:xfrm>
            <a:off x="2133600" y="12954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cxnSp>
        <p:nvCxnSpPr>
          <p:cNvPr id="186" name="Straight Arrow Connector 185"/>
          <p:cNvCxnSpPr/>
          <p:nvPr/>
        </p:nvCxnSpPr>
        <p:spPr>
          <a:xfrm>
            <a:off x="2209800" y="1600200"/>
            <a:ext cx="1524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9" name="Straight Arrow Connector 188"/>
          <p:cNvCxnSpPr/>
          <p:nvPr/>
        </p:nvCxnSpPr>
        <p:spPr>
          <a:xfrm>
            <a:off x="3429000" y="1600200"/>
            <a:ext cx="1524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0" name="Straight Connector 189"/>
          <p:cNvCxnSpPr/>
          <p:nvPr/>
        </p:nvCxnSpPr>
        <p:spPr>
          <a:xfrm>
            <a:off x="3581400" y="1600200"/>
            <a:ext cx="76200" cy="1588"/>
          </a:xfrm>
          <a:prstGeom prst="line">
            <a:avLst/>
          </a:prstGeom>
        </p:spPr>
        <p:style>
          <a:lnRef idx="1">
            <a:schemeClr val="dk1"/>
          </a:lnRef>
          <a:fillRef idx="0">
            <a:schemeClr val="dk1"/>
          </a:fillRef>
          <a:effectRef idx="0">
            <a:schemeClr val="dk1"/>
          </a:effectRef>
          <a:fontRef idx="minor">
            <a:schemeClr val="tx1"/>
          </a:fontRef>
        </p:style>
      </p:cxnSp>
      <p:sp>
        <p:nvSpPr>
          <p:cNvPr id="8231" name="Rectangle 192"/>
          <p:cNvSpPr>
            <a:spLocks noChangeArrowheads="1"/>
          </p:cNvSpPr>
          <p:nvPr/>
        </p:nvSpPr>
        <p:spPr bwMode="auto">
          <a:xfrm>
            <a:off x="3352800" y="12954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32" name="Rectangle 199"/>
          <p:cNvSpPr>
            <a:spLocks noChangeArrowheads="1"/>
          </p:cNvSpPr>
          <p:nvPr/>
        </p:nvSpPr>
        <p:spPr bwMode="auto">
          <a:xfrm>
            <a:off x="914400" y="13065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33" name="Rectangle 201"/>
          <p:cNvSpPr>
            <a:spLocks noChangeArrowheads="1"/>
          </p:cNvSpPr>
          <p:nvPr/>
        </p:nvSpPr>
        <p:spPr bwMode="auto">
          <a:xfrm>
            <a:off x="990600" y="23733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cxnSp>
        <p:nvCxnSpPr>
          <p:cNvPr id="207" name="Straight Arrow Connector 206"/>
          <p:cNvCxnSpPr/>
          <p:nvPr/>
        </p:nvCxnSpPr>
        <p:spPr>
          <a:xfrm>
            <a:off x="3429000" y="5256213"/>
            <a:ext cx="152400" cy="15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8" name="Straight Connector 207"/>
          <p:cNvCxnSpPr/>
          <p:nvPr/>
        </p:nvCxnSpPr>
        <p:spPr>
          <a:xfrm>
            <a:off x="3581400" y="5256213"/>
            <a:ext cx="76200" cy="1587"/>
          </a:xfrm>
          <a:prstGeom prst="line">
            <a:avLst/>
          </a:prstGeom>
        </p:spPr>
        <p:style>
          <a:lnRef idx="1">
            <a:schemeClr val="dk1"/>
          </a:lnRef>
          <a:fillRef idx="0">
            <a:schemeClr val="dk1"/>
          </a:fillRef>
          <a:effectRef idx="0">
            <a:schemeClr val="dk1"/>
          </a:effectRef>
          <a:fontRef idx="minor">
            <a:schemeClr val="tx1"/>
          </a:fontRef>
        </p:style>
      </p:cxnSp>
      <p:sp>
        <p:nvSpPr>
          <p:cNvPr id="8236" name="Rectangle 211"/>
          <p:cNvSpPr>
            <a:spLocks noChangeArrowheads="1"/>
          </p:cNvSpPr>
          <p:nvPr/>
        </p:nvSpPr>
        <p:spPr bwMode="auto">
          <a:xfrm>
            <a:off x="3352800" y="49641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37" name="Rectangle 214"/>
          <p:cNvSpPr>
            <a:spLocks noChangeArrowheads="1"/>
          </p:cNvSpPr>
          <p:nvPr/>
        </p:nvSpPr>
        <p:spPr bwMode="auto">
          <a:xfrm>
            <a:off x="4524375" y="6096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38" name="Rectangle 215"/>
          <p:cNvSpPr>
            <a:spLocks noChangeArrowheads="1"/>
          </p:cNvSpPr>
          <p:nvPr/>
        </p:nvSpPr>
        <p:spPr bwMode="auto">
          <a:xfrm>
            <a:off x="4572000" y="58785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cxnSp>
        <p:nvCxnSpPr>
          <p:cNvPr id="231" name="Straight Arrow Connector 230"/>
          <p:cNvCxnSpPr/>
          <p:nvPr/>
        </p:nvCxnSpPr>
        <p:spPr>
          <a:xfrm>
            <a:off x="5786438" y="1571625"/>
            <a:ext cx="500062" cy="1588"/>
          </a:xfrm>
          <a:prstGeom prst="straightConnector1">
            <a:avLst/>
          </a:prstGeom>
          <a:ln>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40" name="Rectangle 246"/>
          <p:cNvSpPr>
            <a:spLocks noChangeArrowheads="1"/>
          </p:cNvSpPr>
          <p:nvPr/>
        </p:nvSpPr>
        <p:spPr bwMode="auto">
          <a:xfrm>
            <a:off x="5895975" y="1120775"/>
            <a:ext cx="276225" cy="984250"/>
          </a:xfrm>
          <a:prstGeom prst="rect">
            <a:avLst/>
          </a:prstGeom>
          <a:noFill/>
          <a:ln w="9525">
            <a:noFill/>
            <a:miter lim="800000"/>
            <a:headEnd/>
            <a:tailEnd/>
          </a:ln>
        </p:spPr>
        <p:txBody>
          <a:bodyPr>
            <a:spAutoFit/>
          </a:bodyPr>
          <a:lstStyle/>
          <a:p>
            <a:r>
              <a:rPr lang="en-US">
                <a:latin typeface="Tahoma" pitchFamily="34" charset="0"/>
              </a:rPr>
              <a:t> </a:t>
            </a:r>
            <a:r>
              <a:rPr lang="en-US" sz="4000">
                <a:latin typeface="Tahoma" pitchFamily="34" charset="0"/>
              </a:rPr>
              <a:t>-</a:t>
            </a:r>
          </a:p>
        </p:txBody>
      </p:sp>
      <p:cxnSp>
        <p:nvCxnSpPr>
          <p:cNvPr id="253" name="Straight Arrow Connector 252"/>
          <p:cNvCxnSpPr/>
          <p:nvPr/>
        </p:nvCxnSpPr>
        <p:spPr>
          <a:xfrm>
            <a:off x="5786438" y="5286375"/>
            <a:ext cx="500062" cy="1588"/>
          </a:xfrm>
          <a:prstGeom prst="straightConnector1">
            <a:avLst/>
          </a:prstGeom>
          <a:ln>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42" name="Rectangle 256"/>
          <p:cNvSpPr>
            <a:spLocks noChangeArrowheads="1"/>
          </p:cNvSpPr>
          <p:nvPr/>
        </p:nvSpPr>
        <p:spPr bwMode="auto">
          <a:xfrm>
            <a:off x="5867400" y="4778375"/>
            <a:ext cx="395288" cy="708025"/>
          </a:xfrm>
          <a:prstGeom prst="rect">
            <a:avLst/>
          </a:prstGeom>
          <a:noFill/>
          <a:ln w="9525">
            <a:noFill/>
            <a:miter lim="800000"/>
            <a:headEnd/>
            <a:tailEnd/>
          </a:ln>
        </p:spPr>
        <p:txBody>
          <a:bodyPr wrap="none">
            <a:spAutoFit/>
          </a:bodyPr>
          <a:lstStyle/>
          <a:p>
            <a:r>
              <a:rPr lang="en-US">
                <a:latin typeface="Tahoma" pitchFamily="34" charset="0"/>
              </a:rPr>
              <a:t> </a:t>
            </a:r>
            <a:r>
              <a:rPr lang="en-US" sz="4000">
                <a:latin typeface="Tahoma" pitchFamily="34" charset="0"/>
              </a:rPr>
              <a:t>-</a:t>
            </a:r>
          </a:p>
        </p:txBody>
      </p:sp>
      <p:sp>
        <p:nvSpPr>
          <p:cNvPr id="258" name="Rounded Rectangle 257"/>
          <p:cNvSpPr/>
          <p:nvPr/>
        </p:nvSpPr>
        <p:spPr>
          <a:xfrm>
            <a:off x="6715125" y="1295400"/>
            <a:ext cx="904875"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Land Set Aside</a:t>
            </a:r>
          </a:p>
        </p:txBody>
      </p:sp>
      <p:sp>
        <p:nvSpPr>
          <p:cNvPr id="259" name="Rounded Rectangle 258"/>
          <p:cNvSpPr/>
          <p:nvPr/>
        </p:nvSpPr>
        <p:spPr>
          <a:xfrm>
            <a:off x="6715125" y="2057400"/>
            <a:ext cx="904875"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Marginal</a:t>
            </a:r>
          </a:p>
          <a:p>
            <a:pPr algn="ctr" fontAlgn="auto">
              <a:spcBef>
                <a:spcPts val="0"/>
              </a:spcBef>
              <a:spcAft>
                <a:spcPts val="0"/>
              </a:spcAft>
              <a:defRPr/>
            </a:pPr>
            <a:r>
              <a:rPr lang="en-US" sz="1000" dirty="0"/>
              <a:t>Land</a:t>
            </a:r>
          </a:p>
        </p:txBody>
      </p:sp>
      <p:sp>
        <p:nvSpPr>
          <p:cNvPr id="262" name="Rounded Rectangle 261"/>
          <p:cNvSpPr/>
          <p:nvPr/>
        </p:nvSpPr>
        <p:spPr>
          <a:xfrm>
            <a:off x="6715125" y="4724400"/>
            <a:ext cx="904875" cy="1447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800" dirty="0"/>
          </a:p>
        </p:txBody>
      </p:sp>
      <p:cxnSp>
        <p:nvCxnSpPr>
          <p:cNvPr id="264" name="Straight Connector 263"/>
          <p:cNvCxnSpPr/>
          <p:nvPr/>
        </p:nvCxnSpPr>
        <p:spPr>
          <a:xfrm rot="5400000">
            <a:off x="5525294" y="2345531"/>
            <a:ext cx="1524000"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5" name="Rounded Rectangle 264"/>
          <p:cNvSpPr/>
          <p:nvPr/>
        </p:nvSpPr>
        <p:spPr>
          <a:xfrm>
            <a:off x="5791200" y="1981200"/>
            <a:ext cx="762000" cy="304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900" dirty="0"/>
              <a:t>Production </a:t>
            </a:r>
          </a:p>
          <a:p>
            <a:pPr algn="ctr" fontAlgn="auto">
              <a:spcBef>
                <a:spcPts val="0"/>
              </a:spcBef>
              <a:spcAft>
                <a:spcPts val="0"/>
              </a:spcAft>
              <a:defRPr/>
            </a:pPr>
            <a:r>
              <a:rPr lang="en-US" sz="900" dirty="0"/>
              <a:t>Cost Effect</a:t>
            </a:r>
          </a:p>
        </p:txBody>
      </p:sp>
      <p:cxnSp>
        <p:nvCxnSpPr>
          <p:cNvPr id="266" name="Straight Connector 265"/>
          <p:cNvCxnSpPr/>
          <p:nvPr/>
        </p:nvCxnSpPr>
        <p:spPr>
          <a:xfrm rot="5400000">
            <a:off x="5861844" y="4852194"/>
            <a:ext cx="868363" cy="3175"/>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7" name="Rounded Rectangle 266"/>
          <p:cNvSpPr/>
          <p:nvPr/>
        </p:nvSpPr>
        <p:spPr>
          <a:xfrm>
            <a:off x="5791200" y="2743200"/>
            <a:ext cx="923925"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Demand </a:t>
            </a:r>
          </a:p>
          <a:p>
            <a:pPr algn="ctr" fontAlgn="auto">
              <a:spcBef>
                <a:spcPts val="0"/>
              </a:spcBef>
              <a:spcAft>
                <a:spcPts val="0"/>
              </a:spcAft>
              <a:defRPr/>
            </a:pPr>
            <a:r>
              <a:rPr lang="en-US" sz="1000" dirty="0"/>
              <a:t>for </a:t>
            </a:r>
          </a:p>
          <a:p>
            <a:pPr algn="ctr" fontAlgn="auto">
              <a:spcBef>
                <a:spcPts val="0"/>
              </a:spcBef>
              <a:spcAft>
                <a:spcPts val="0"/>
              </a:spcAft>
              <a:defRPr/>
            </a:pPr>
            <a:r>
              <a:rPr lang="en-US" sz="1000" dirty="0"/>
              <a:t>Land</a:t>
            </a:r>
          </a:p>
        </p:txBody>
      </p:sp>
      <p:sp>
        <p:nvSpPr>
          <p:cNvPr id="269" name="Rounded Rectangle 268"/>
          <p:cNvSpPr/>
          <p:nvPr/>
        </p:nvSpPr>
        <p:spPr>
          <a:xfrm>
            <a:off x="5791200" y="4572000"/>
            <a:ext cx="762000" cy="304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900" dirty="0"/>
              <a:t>Production </a:t>
            </a:r>
          </a:p>
          <a:p>
            <a:pPr algn="ctr" fontAlgn="auto">
              <a:spcBef>
                <a:spcPts val="0"/>
              </a:spcBef>
              <a:spcAft>
                <a:spcPts val="0"/>
              </a:spcAft>
              <a:defRPr/>
            </a:pPr>
            <a:r>
              <a:rPr lang="en-US" sz="900" dirty="0"/>
              <a:t>Cost Effect</a:t>
            </a:r>
          </a:p>
        </p:txBody>
      </p:sp>
      <p:sp>
        <p:nvSpPr>
          <p:cNvPr id="270" name="Rounded Rectangle 269"/>
          <p:cNvSpPr/>
          <p:nvPr/>
        </p:nvSpPr>
        <p:spPr>
          <a:xfrm>
            <a:off x="6715125" y="5410200"/>
            <a:ext cx="904875"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Deforestation</a:t>
            </a:r>
          </a:p>
        </p:txBody>
      </p:sp>
      <p:sp>
        <p:nvSpPr>
          <p:cNvPr id="271" name="Rounded Rectangle 270"/>
          <p:cNvSpPr/>
          <p:nvPr/>
        </p:nvSpPr>
        <p:spPr>
          <a:xfrm>
            <a:off x="6715125" y="4724400"/>
            <a:ext cx="904875"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Marginal</a:t>
            </a:r>
          </a:p>
          <a:p>
            <a:pPr algn="ctr" fontAlgn="auto">
              <a:spcBef>
                <a:spcPts val="0"/>
              </a:spcBef>
              <a:spcAft>
                <a:spcPts val="0"/>
              </a:spcAft>
              <a:defRPr/>
            </a:pPr>
            <a:r>
              <a:rPr lang="en-US" sz="1000" dirty="0"/>
              <a:t>Land</a:t>
            </a:r>
          </a:p>
        </p:txBody>
      </p:sp>
      <p:cxnSp>
        <p:nvCxnSpPr>
          <p:cNvPr id="273" name="Straight Arrow Connector 272"/>
          <p:cNvCxnSpPr>
            <a:stCxn id="267" idx="3"/>
            <a:endCxn id="259" idx="2"/>
          </p:cNvCxnSpPr>
          <p:nvPr/>
        </p:nvCxnSpPr>
        <p:spPr>
          <a:xfrm flipV="1">
            <a:off x="6715125" y="2667000"/>
            <a:ext cx="452438" cy="381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5" name="Straight Arrow Connector 274"/>
          <p:cNvCxnSpPr>
            <a:stCxn id="101" idx="3"/>
            <a:endCxn id="271" idx="0"/>
          </p:cNvCxnSpPr>
          <p:nvPr/>
        </p:nvCxnSpPr>
        <p:spPr>
          <a:xfrm>
            <a:off x="6715125" y="4114800"/>
            <a:ext cx="452438" cy="6096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55" name="Rectangle 281"/>
          <p:cNvSpPr>
            <a:spLocks noChangeArrowheads="1"/>
          </p:cNvSpPr>
          <p:nvPr/>
        </p:nvSpPr>
        <p:spPr bwMode="auto">
          <a:xfrm>
            <a:off x="2438400" y="35814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56" name="Rectangle 282"/>
          <p:cNvSpPr>
            <a:spLocks noChangeArrowheads="1"/>
          </p:cNvSpPr>
          <p:nvPr/>
        </p:nvSpPr>
        <p:spPr bwMode="auto">
          <a:xfrm>
            <a:off x="1905000" y="40497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286" name="Rounded Rectangle 285"/>
          <p:cNvSpPr/>
          <p:nvPr/>
        </p:nvSpPr>
        <p:spPr>
          <a:xfrm>
            <a:off x="7848600" y="1447800"/>
            <a:ext cx="9906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Net CO</a:t>
            </a:r>
            <a:r>
              <a:rPr lang="en-US" sz="1000" baseline="-50000" dirty="0"/>
              <a:t>2</a:t>
            </a:r>
            <a:r>
              <a:rPr lang="en-US" sz="1000" dirty="0"/>
              <a:t> Emissions from Cultivated Soil</a:t>
            </a:r>
          </a:p>
        </p:txBody>
      </p:sp>
      <p:cxnSp>
        <p:nvCxnSpPr>
          <p:cNvPr id="288" name="Straight Arrow Connector 287"/>
          <p:cNvCxnSpPr/>
          <p:nvPr/>
        </p:nvCxnSpPr>
        <p:spPr>
          <a:xfrm>
            <a:off x="7620000" y="1979613"/>
            <a:ext cx="152400" cy="15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2" name="Straight Connector 291"/>
          <p:cNvCxnSpPr/>
          <p:nvPr/>
        </p:nvCxnSpPr>
        <p:spPr>
          <a:xfrm>
            <a:off x="7772400" y="1979613"/>
            <a:ext cx="76200" cy="1587"/>
          </a:xfrm>
          <a:prstGeom prst="line">
            <a:avLst/>
          </a:prstGeom>
        </p:spPr>
        <p:style>
          <a:lnRef idx="1">
            <a:schemeClr val="dk1"/>
          </a:lnRef>
          <a:fillRef idx="0">
            <a:schemeClr val="dk1"/>
          </a:fillRef>
          <a:effectRef idx="0">
            <a:schemeClr val="dk1"/>
          </a:effectRef>
          <a:fontRef idx="minor">
            <a:schemeClr val="tx1"/>
          </a:fontRef>
        </p:style>
      </p:cxnSp>
      <p:cxnSp>
        <p:nvCxnSpPr>
          <p:cNvPr id="293" name="Straight Arrow Connector 292"/>
          <p:cNvCxnSpPr/>
          <p:nvPr/>
        </p:nvCxnSpPr>
        <p:spPr>
          <a:xfrm>
            <a:off x="7620000" y="4800600"/>
            <a:ext cx="1524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4" name="Straight Connector 293"/>
          <p:cNvCxnSpPr/>
          <p:nvPr/>
        </p:nvCxnSpPr>
        <p:spPr>
          <a:xfrm>
            <a:off x="7772400" y="4799013"/>
            <a:ext cx="76200" cy="1587"/>
          </a:xfrm>
          <a:prstGeom prst="line">
            <a:avLst/>
          </a:prstGeom>
        </p:spPr>
        <p:style>
          <a:lnRef idx="1">
            <a:schemeClr val="dk1"/>
          </a:lnRef>
          <a:fillRef idx="0">
            <a:schemeClr val="dk1"/>
          </a:fillRef>
          <a:effectRef idx="0">
            <a:schemeClr val="dk1"/>
          </a:effectRef>
          <a:fontRef idx="minor">
            <a:schemeClr val="tx1"/>
          </a:fontRef>
        </p:style>
      </p:cxnSp>
      <p:sp>
        <p:nvSpPr>
          <p:cNvPr id="295" name="Rounded Rectangle 294"/>
          <p:cNvSpPr/>
          <p:nvPr/>
        </p:nvSpPr>
        <p:spPr>
          <a:xfrm>
            <a:off x="7848600" y="4495800"/>
            <a:ext cx="990600" cy="914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Net CO</a:t>
            </a:r>
            <a:r>
              <a:rPr lang="en-US" sz="1000" baseline="-50000" dirty="0"/>
              <a:t>2</a:t>
            </a:r>
            <a:r>
              <a:rPr lang="en-US" sz="1000" dirty="0"/>
              <a:t> Emissions from Deforestation</a:t>
            </a:r>
          </a:p>
        </p:txBody>
      </p:sp>
      <p:sp>
        <p:nvSpPr>
          <p:cNvPr id="297" name="Rounded Rectangle 296"/>
          <p:cNvSpPr/>
          <p:nvPr/>
        </p:nvSpPr>
        <p:spPr>
          <a:xfrm>
            <a:off x="7848600" y="3124200"/>
            <a:ext cx="1066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CO</a:t>
            </a:r>
            <a:r>
              <a:rPr lang="en-US" sz="1000" baseline="-50000" dirty="0"/>
              <a:t>2</a:t>
            </a:r>
            <a:r>
              <a:rPr lang="en-US" sz="1000" dirty="0"/>
              <a:t> Emissions</a:t>
            </a:r>
          </a:p>
        </p:txBody>
      </p:sp>
      <p:sp>
        <p:nvSpPr>
          <p:cNvPr id="8264" name="Rectangle 297"/>
          <p:cNvSpPr>
            <a:spLocks noChangeArrowheads="1"/>
          </p:cNvSpPr>
          <p:nvPr/>
        </p:nvSpPr>
        <p:spPr bwMode="auto">
          <a:xfrm>
            <a:off x="7543800" y="16113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65" name="Rectangle 298"/>
          <p:cNvSpPr>
            <a:spLocks noChangeArrowheads="1"/>
          </p:cNvSpPr>
          <p:nvPr/>
        </p:nvSpPr>
        <p:spPr bwMode="auto">
          <a:xfrm>
            <a:off x="7543800" y="44958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66" name="Rectangle 310"/>
          <p:cNvSpPr>
            <a:spLocks noChangeArrowheads="1"/>
          </p:cNvSpPr>
          <p:nvPr/>
        </p:nvSpPr>
        <p:spPr bwMode="auto">
          <a:xfrm>
            <a:off x="8077200" y="39624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cxnSp>
        <p:nvCxnSpPr>
          <p:cNvPr id="317" name="Straight Arrow Connector 316"/>
          <p:cNvCxnSpPr/>
          <p:nvPr/>
        </p:nvCxnSpPr>
        <p:spPr>
          <a:xfrm rot="5400000">
            <a:off x="8192294" y="2475706"/>
            <a:ext cx="3810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68" name="Rectangle 317"/>
          <p:cNvSpPr>
            <a:spLocks noChangeArrowheads="1"/>
          </p:cNvSpPr>
          <p:nvPr/>
        </p:nvSpPr>
        <p:spPr bwMode="auto">
          <a:xfrm>
            <a:off x="8105775" y="22971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cxnSp>
        <p:nvCxnSpPr>
          <p:cNvPr id="330" name="Straight Arrow Connector 329"/>
          <p:cNvCxnSpPr>
            <a:endCxn id="297" idx="3"/>
          </p:cNvCxnSpPr>
          <p:nvPr/>
        </p:nvCxnSpPr>
        <p:spPr>
          <a:xfrm rot="10800000" flipV="1">
            <a:off x="8915400" y="3354388"/>
            <a:ext cx="152400" cy="150812"/>
          </a:xfrm>
          <a:prstGeom prst="straightConnector1">
            <a:avLst/>
          </a:prstGeom>
          <a:ln>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70" name="Rectangle 332"/>
          <p:cNvSpPr>
            <a:spLocks noChangeArrowheads="1"/>
          </p:cNvSpPr>
          <p:nvPr/>
        </p:nvSpPr>
        <p:spPr bwMode="auto">
          <a:xfrm>
            <a:off x="8686800" y="2438400"/>
            <a:ext cx="457200" cy="708025"/>
          </a:xfrm>
          <a:prstGeom prst="rect">
            <a:avLst/>
          </a:prstGeom>
          <a:noFill/>
          <a:ln w="9525">
            <a:noFill/>
            <a:miter lim="800000"/>
            <a:headEnd/>
            <a:tailEnd/>
          </a:ln>
        </p:spPr>
        <p:txBody>
          <a:bodyPr>
            <a:spAutoFit/>
          </a:bodyPr>
          <a:lstStyle/>
          <a:p>
            <a:r>
              <a:rPr lang="en-US">
                <a:latin typeface="Tahoma" pitchFamily="34" charset="0"/>
              </a:rPr>
              <a:t> </a:t>
            </a:r>
            <a:r>
              <a:rPr lang="en-US" sz="4000">
                <a:latin typeface="Tahoma" pitchFamily="34" charset="0"/>
              </a:rPr>
              <a:t>-</a:t>
            </a:r>
          </a:p>
        </p:txBody>
      </p:sp>
      <p:cxnSp>
        <p:nvCxnSpPr>
          <p:cNvPr id="336" name="Straight Arrow Connector 335"/>
          <p:cNvCxnSpPr>
            <a:stCxn id="128" idx="0"/>
          </p:cNvCxnSpPr>
          <p:nvPr/>
        </p:nvCxnSpPr>
        <p:spPr>
          <a:xfrm rot="5400000" flipH="1" flipV="1">
            <a:off x="4400550" y="4171950"/>
            <a:ext cx="533400" cy="10287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47" name="Straight Connector 346"/>
          <p:cNvCxnSpPr>
            <a:endCxn id="101" idx="1"/>
          </p:cNvCxnSpPr>
          <p:nvPr/>
        </p:nvCxnSpPr>
        <p:spPr>
          <a:xfrm flipV="1">
            <a:off x="5029200" y="4114800"/>
            <a:ext cx="762000" cy="381000"/>
          </a:xfrm>
          <a:prstGeom prst="line">
            <a:avLst/>
          </a:prstGeom>
        </p:spPr>
        <p:style>
          <a:lnRef idx="1">
            <a:schemeClr val="dk1"/>
          </a:lnRef>
          <a:fillRef idx="0">
            <a:schemeClr val="dk1"/>
          </a:fillRef>
          <a:effectRef idx="0">
            <a:schemeClr val="dk1"/>
          </a:effectRef>
          <a:fontRef idx="minor">
            <a:schemeClr val="tx1"/>
          </a:fontRef>
        </p:style>
      </p:cxnSp>
      <p:cxnSp>
        <p:nvCxnSpPr>
          <p:cNvPr id="351" name="Straight Arrow Connector 350"/>
          <p:cNvCxnSpPr>
            <a:stCxn id="163" idx="0"/>
          </p:cNvCxnSpPr>
          <p:nvPr/>
        </p:nvCxnSpPr>
        <p:spPr>
          <a:xfrm rot="5400000" flipH="1" flipV="1">
            <a:off x="5218907" y="4533106"/>
            <a:ext cx="533400" cy="3063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74" name="Rectangle 357"/>
          <p:cNvSpPr>
            <a:spLocks noChangeArrowheads="1"/>
          </p:cNvSpPr>
          <p:nvPr/>
        </p:nvSpPr>
        <p:spPr bwMode="auto">
          <a:xfrm>
            <a:off x="4829175" y="4038600"/>
            <a:ext cx="352425" cy="369888"/>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75" name="Rectangle 358"/>
          <p:cNvSpPr>
            <a:spLocks noChangeArrowheads="1"/>
          </p:cNvSpPr>
          <p:nvPr/>
        </p:nvSpPr>
        <p:spPr bwMode="auto">
          <a:xfrm>
            <a:off x="5257800" y="4278313"/>
            <a:ext cx="320675" cy="369887"/>
          </a:xfrm>
          <a:prstGeom prst="rect">
            <a:avLst/>
          </a:prstGeom>
          <a:noFill/>
          <a:ln w="9525">
            <a:noFill/>
            <a:miter lim="800000"/>
            <a:headEnd/>
            <a:tailEnd/>
          </a:ln>
        </p:spPr>
        <p:txBody>
          <a:bodyPr wrap="none">
            <a:spAutoFit/>
          </a:bodyPr>
          <a:lstStyle/>
          <a:p>
            <a:r>
              <a:rPr lang="en-US">
                <a:latin typeface="Tahoma" pitchFamily="34" charset="0"/>
              </a:rPr>
              <a:t> </a:t>
            </a:r>
            <a:r>
              <a:rPr lang="en-US" sz="1400">
                <a:latin typeface="Tahoma" pitchFamily="34" charset="0"/>
              </a:rPr>
              <a:t>?</a:t>
            </a:r>
          </a:p>
        </p:txBody>
      </p:sp>
      <p:cxnSp>
        <p:nvCxnSpPr>
          <p:cNvPr id="361" name="Straight Arrow Connector 360"/>
          <p:cNvCxnSpPr>
            <a:stCxn id="108" idx="2"/>
          </p:cNvCxnSpPr>
          <p:nvPr/>
        </p:nvCxnSpPr>
        <p:spPr>
          <a:xfrm rot="16200000" flipH="1">
            <a:off x="4324350" y="1733550"/>
            <a:ext cx="762000" cy="11049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63" name="Straight Arrow Connector 362"/>
          <p:cNvCxnSpPr>
            <a:stCxn id="109" idx="2"/>
            <a:endCxn id="8280" idx="2"/>
          </p:cNvCxnSpPr>
          <p:nvPr/>
        </p:nvCxnSpPr>
        <p:spPr>
          <a:xfrm rot="16200000" flipH="1">
            <a:off x="5108576" y="2128837"/>
            <a:ext cx="762000" cy="31432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65" name="Straight Connector 364"/>
          <p:cNvCxnSpPr>
            <a:stCxn id="8280" idx="2"/>
            <a:endCxn id="267" idx="1"/>
          </p:cNvCxnSpPr>
          <p:nvPr/>
        </p:nvCxnSpPr>
        <p:spPr>
          <a:xfrm rot="16200000" flipH="1">
            <a:off x="5528469" y="2785269"/>
            <a:ext cx="381000" cy="144462"/>
          </a:xfrm>
          <a:prstGeom prst="line">
            <a:avLst/>
          </a:prstGeom>
        </p:spPr>
        <p:style>
          <a:lnRef idx="1">
            <a:schemeClr val="dk1"/>
          </a:lnRef>
          <a:fillRef idx="0">
            <a:schemeClr val="dk1"/>
          </a:fillRef>
          <a:effectRef idx="0">
            <a:schemeClr val="dk1"/>
          </a:effectRef>
          <a:fontRef idx="minor">
            <a:schemeClr val="tx1"/>
          </a:fontRef>
        </p:style>
      </p:cxnSp>
      <p:sp>
        <p:nvSpPr>
          <p:cNvPr id="8279" name="Rectangle 369"/>
          <p:cNvSpPr>
            <a:spLocks noChangeArrowheads="1"/>
          </p:cNvSpPr>
          <p:nvPr/>
        </p:nvSpPr>
        <p:spPr bwMode="auto">
          <a:xfrm>
            <a:off x="4905375" y="2601913"/>
            <a:ext cx="352425" cy="369887"/>
          </a:xfrm>
          <a:prstGeom prst="rect">
            <a:avLst/>
          </a:prstGeom>
          <a:noFill/>
          <a:ln w="9525">
            <a:noFill/>
            <a:miter lim="800000"/>
            <a:headEnd/>
            <a:tailEnd/>
          </a:ln>
        </p:spPr>
        <p:txBody>
          <a:bodyPr wrap="none">
            <a:spAutoFit/>
          </a:bodyPr>
          <a:lstStyle/>
          <a:p>
            <a:r>
              <a:rPr lang="en-US">
                <a:latin typeface="Tahoma" pitchFamily="34" charset="0"/>
              </a:rPr>
              <a:t> +</a:t>
            </a:r>
          </a:p>
        </p:txBody>
      </p:sp>
      <p:sp>
        <p:nvSpPr>
          <p:cNvPr id="8280" name="Rectangle 370"/>
          <p:cNvSpPr>
            <a:spLocks noChangeArrowheads="1"/>
          </p:cNvSpPr>
          <p:nvPr/>
        </p:nvSpPr>
        <p:spPr bwMode="auto">
          <a:xfrm>
            <a:off x="5486400" y="2297113"/>
            <a:ext cx="320675" cy="369887"/>
          </a:xfrm>
          <a:prstGeom prst="rect">
            <a:avLst/>
          </a:prstGeom>
          <a:noFill/>
          <a:ln w="9525">
            <a:noFill/>
            <a:miter lim="800000"/>
            <a:headEnd/>
            <a:tailEnd/>
          </a:ln>
        </p:spPr>
        <p:txBody>
          <a:bodyPr wrap="none">
            <a:spAutoFit/>
          </a:bodyPr>
          <a:lstStyle/>
          <a:p>
            <a:r>
              <a:rPr lang="en-US">
                <a:latin typeface="Tahoma" pitchFamily="34" charset="0"/>
              </a:rPr>
              <a:t> </a:t>
            </a:r>
            <a:r>
              <a:rPr lang="en-US" sz="1400">
                <a:latin typeface="Tahoma" pitchFamily="34" charset="0"/>
              </a:rPr>
              <a:t>?</a:t>
            </a:r>
          </a:p>
        </p:txBody>
      </p:sp>
      <p:sp>
        <p:nvSpPr>
          <p:cNvPr id="378" name="Rounded Rectangle 377"/>
          <p:cNvSpPr/>
          <p:nvPr/>
        </p:nvSpPr>
        <p:spPr>
          <a:xfrm>
            <a:off x="7696200" y="6629400"/>
            <a:ext cx="1447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ENVIRONMENT</a:t>
            </a:r>
          </a:p>
        </p:txBody>
      </p:sp>
      <p:cxnSp>
        <p:nvCxnSpPr>
          <p:cNvPr id="102" name="Straight Connector 101"/>
          <p:cNvCxnSpPr/>
          <p:nvPr/>
        </p:nvCxnSpPr>
        <p:spPr>
          <a:xfrm rot="5400000" flipH="1" flipV="1">
            <a:off x="1676401" y="990600"/>
            <a:ext cx="609600" cy="3175"/>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267" idx="1"/>
            <a:endCxn id="108" idx="2"/>
          </p:cNvCxnSpPr>
          <p:nvPr/>
        </p:nvCxnSpPr>
        <p:spPr>
          <a:xfrm rot="10800000">
            <a:off x="4152900" y="1905000"/>
            <a:ext cx="1638300" cy="114300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rot="5400000">
            <a:off x="7735094" y="2020094"/>
            <a:ext cx="2667000" cy="1588"/>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a:endCxn id="297" idx="0"/>
          </p:cNvCxnSpPr>
          <p:nvPr/>
        </p:nvCxnSpPr>
        <p:spPr>
          <a:xfrm rot="5400000">
            <a:off x="8154194" y="2894806"/>
            <a:ext cx="457200" cy="1588"/>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Arrow Connector 151"/>
          <p:cNvCxnSpPr/>
          <p:nvPr/>
        </p:nvCxnSpPr>
        <p:spPr>
          <a:xfrm rot="5400000" flipH="1" flipV="1">
            <a:off x="8154194" y="4267994"/>
            <a:ext cx="4572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3" name="Straight Connector 152"/>
          <p:cNvCxnSpPr>
            <a:stCxn id="297" idx="2"/>
          </p:cNvCxnSpPr>
          <p:nvPr/>
        </p:nvCxnSpPr>
        <p:spPr>
          <a:xfrm rot="5400000">
            <a:off x="8305801" y="3962400"/>
            <a:ext cx="152400" cy="3175"/>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p:cNvCxnSpPr>
            <a:stCxn id="163" idx="0"/>
            <a:endCxn id="101" idx="1"/>
          </p:cNvCxnSpPr>
          <p:nvPr/>
        </p:nvCxnSpPr>
        <p:spPr>
          <a:xfrm rot="5400000" flipH="1" flipV="1">
            <a:off x="5142707" y="4304506"/>
            <a:ext cx="838200" cy="458787"/>
          </a:xfrm>
          <a:prstGeom prst="line">
            <a:avLst/>
          </a:prstGeom>
        </p:spPr>
        <p:style>
          <a:lnRef idx="1">
            <a:schemeClr val="dk1"/>
          </a:lnRef>
          <a:fillRef idx="0">
            <a:schemeClr val="dk1"/>
          </a:fillRef>
          <a:effectRef idx="0">
            <a:schemeClr val="dk1"/>
          </a:effectRef>
          <a:fontRef idx="minor">
            <a:schemeClr val="tx1"/>
          </a:fontRef>
        </p:style>
      </p:cxnSp>
      <p:sp>
        <p:nvSpPr>
          <p:cNvPr id="104" name="Rounded Rectangle 103"/>
          <p:cNvSpPr/>
          <p:nvPr/>
        </p:nvSpPr>
        <p:spPr>
          <a:xfrm>
            <a:off x="3581400" y="6629400"/>
            <a:ext cx="4114800" cy="228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dirty="0"/>
              <a:t>AGRICULTURAL SECTOR</a:t>
            </a:r>
          </a:p>
        </p:txBody>
      </p:sp>
      <p:cxnSp>
        <p:nvCxnSpPr>
          <p:cNvPr id="156" name="Straight Connector 155"/>
          <p:cNvCxnSpPr/>
          <p:nvPr/>
        </p:nvCxnSpPr>
        <p:spPr>
          <a:xfrm>
            <a:off x="0" y="3581400"/>
            <a:ext cx="9144000" cy="1588"/>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8291" name="Rectangle 111"/>
          <p:cNvSpPr>
            <a:spLocks noChangeArrowheads="1"/>
          </p:cNvSpPr>
          <p:nvPr/>
        </p:nvSpPr>
        <p:spPr bwMode="auto">
          <a:xfrm>
            <a:off x="3733800" y="3505200"/>
            <a:ext cx="304800" cy="369888"/>
          </a:xfrm>
          <a:prstGeom prst="rect">
            <a:avLst/>
          </a:prstGeom>
          <a:noFill/>
          <a:ln w="9525">
            <a:noFill/>
            <a:miter lim="800000"/>
            <a:headEnd/>
            <a:tailEnd/>
          </a:ln>
        </p:spPr>
        <p:txBody>
          <a:bodyPr>
            <a:spAutoFit/>
          </a:bodyPr>
          <a:lstStyle/>
          <a:p>
            <a:r>
              <a:rPr lang="en-US">
                <a:latin typeface="Tahoma" pitchFamily="34" charset="0"/>
              </a:rPr>
              <a:t>+</a:t>
            </a:r>
          </a:p>
        </p:txBody>
      </p:sp>
      <p:sp>
        <p:nvSpPr>
          <p:cNvPr id="8292" name="Rectangle 2"/>
          <p:cNvSpPr>
            <a:spLocks noGrp="1"/>
          </p:cNvSpPr>
          <p:nvPr>
            <p:ph type="title" idx="4294967295"/>
          </p:nvPr>
        </p:nvSpPr>
        <p:spPr>
          <a:xfrm>
            <a:off x="214313" y="6072188"/>
            <a:ext cx="3786187" cy="369887"/>
          </a:xfrm>
        </p:spPr>
        <p:txBody>
          <a:bodyPr>
            <a:normAutofit fontScale="90000"/>
          </a:bodyPr>
          <a:lstStyle/>
          <a:p>
            <a:pPr eaLnBrk="1" hangingPunct="1"/>
            <a:r>
              <a:rPr lang="fr-FR" sz="2800" smtClean="0"/>
              <a:t>Mechanisms at stake</a:t>
            </a:r>
          </a:p>
        </p:txBody>
      </p:sp>
      <p:sp>
        <p:nvSpPr>
          <p:cNvPr id="101" name="Rounded Rectangle 266"/>
          <p:cNvSpPr/>
          <p:nvPr/>
        </p:nvSpPr>
        <p:spPr>
          <a:xfrm>
            <a:off x="5791200" y="3810000"/>
            <a:ext cx="923925"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00" dirty="0"/>
              <a:t>Demand </a:t>
            </a:r>
          </a:p>
          <a:p>
            <a:pPr algn="ctr" fontAlgn="auto">
              <a:spcBef>
                <a:spcPts val="0"/>
              </a:spcBef>
              <a:spcAft>
                <a:spcPts val="0"/>
              </a:spcAft>
              <a:defRPr/>
            </a:pPr>
            <a:r>
              <a:rPr lang="en-US" sz="1000" dirty="0"/>
              <a:t>for </a:t>
            </a:r>
          </a:p>
          <a:p>
            <a:pPr algn="ctr" fontAlgn="auto">
              <a:spcBef>
                <a:spcPts val="0"/>
              </a:spcBef>
              <a:spcAft>
                <a:spcPts val="0"/>
              </a:spcAft>
              <a:defRPr/>
            </a:pPr>
            <a:r>
              <a:rPr lang="en-US" sz="1000" dirty="0"/>
              <a:t>Land</a:t>
            </a:r>
          </a:p>
        </p:txBody>
      </p:sp>
      <p:sp>
        <p:nvSpPr>
          <p:cNvPr id="103" name="Espace réservé du numéro de diapositive 102"/>
          <p:cNvSpPr>
            <a:spLocks noGrp="1"/>
          </p:cNvSpPr>
          <p:nvPr>
            <p:ph type="sldNum" sz="quarter" idx="12"/>
          </p:nvPr>
        </p:nvSpPr>
        <p:spPr/>
        <p:txBody>
          <a:bodyPr/>
          <a:lstStyle/>
          <a:p>
            <a:pPr>
              <a:defRPr/>
            </a:pPr>
            <a:fld id="{34F4D9FB-6D3C-4CA3-BE96-3D245DABEBFD}" type="slidenum">
              <a:rPr lang="fr-FR" smtClean="0"/>
              <a:pPr>
                <a:defRPr/>
              </a:pPr>
              <a:t>4</a:t>
            </a:fld>
            <a:endParaRPr lang="fr-FR"/>
          </a:p>
        </p:txBody>
      </p:sp>
      <p:sp>
        <p:nvSpPr>
          <p:cNvPr id="106" name="Rectangle 105"/>
          <p:cNvSpPr/>
          <p:nvPr/>
        </p:nvSpPr>
        <p:spPr>
          <a:xfrm>
            <a:off x="214313" y="214313"/>
            <a:ext cx="5572125" cy="6429375"/>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Rectangle 109"/>
          <p:cNvSpPr/>
          <p:nvPr/>
        </p:nvSpPr>
        <p:spPr>
          <a:xfrm>
            <a:off x="5786438" y="214313"/>
            <a:ext cx="928687" cy="642937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Rectangle 123"/>
          <p:cNvSpPr/>
          <p:nvPr/>
        </p:nvSpPr>
        <p:spPr>
          <a:xfrm>
            <a:off x="6715125" y="214313"/>
            <a:ext cx="1000125" cy="6429375"/>
          </a:xfrm>
          <a:prstGeom prst="rect">
            <a:avLst/>
          </a:prstGeom>
          <a:solidFill>
            <a:schemeClr val="accent6">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6" name="Rectangle 125"/>
          <p:cNvSpPr/>
          <p:nvPr/>
        </p:nvSpPr>
        <p:spPr>
          <a:xfrm>
            <a:off x="7715250" y="214313"/>
            <a:ext cx="1428750" cy="6429375"/>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wipe(left)">
                                      <p:cBhvr>
                                        <p:cTn id="17" dur="10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wipe(left)">
                                      <p:cBhvr>
                                        <p:cTn id="2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24" grpId="0" animBg="1"/>
      <p:bldP spid="1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normAutofit/>
          </a:bodyPr>
          <a:lstStyle/>
          <a:p>
            <a:pPr eaLnBrk="1" hangingPunct="1"/>
            <a:r>
              <a:rPr lang="fr-FR" smtClean="0"/>
              <a:t>Quantifying biofuel indirect effects</a:t>
            </a:r>
          </a:p>
        </p:txBody>
      </p:sp>
      <p:sp>
        <p:nvSpPr>
          <p:cNvPr id="38915" name="Espace réservé du contenu 3"/>
          <p:cNvSpPr>
            <a:spLocks noGrp="1"/>
          </p:cNvSpPr>
          <p:nvPr>
            <p:ph idx="1"/>
          </p:nvPr>
        </p:nvSpPr>
        <p:spPr/>
        <p:txBody>
          <a:bodyPr/>
          <a:lstStyle/>
          <a:p>
            <a:pPr eaLnBrk="1" hangingPunct="1"/>
            <a:r>
              <a:rPr lang="fr-FR" sz="2400" dirty="0" smtClean="0"/>
              <a:t>Land use indirect </a:t>
            </a:r>
            <a:r>
              <a:rPr lang="fr-FR" sz="2400" dirty="0" err="1" smtClean="0"/>
              <a:t>effects</a:t>
            </a:r>
            <a:endParaRPr lang="fr-FR" sz="2400" dirty="0" smtClean="0"/>
          </a:p>
          <a:p>
            <a:pPr lvl="1" eaLnBrk="1" hangingPunct="1"/>
            <a:r>
              <a:rPr lang="fr-FR" sz="2000" dirty="0" smtClean="0"/>
              <a:t>Emissions </a:t>
            </a:r>
            <a:r>
              <a:rPr lang="fr-FR" sz="2000" dirty="0" err="1" smtClean="0"/>
              <a:t>from</a:t>
            </a:r>
            <a:r>
              <a:rPr lang="fr-FR" sz="2000" dirty="0" smtClean="0"/>
              <a:t> </a:t>
            </a:r>
            <a:r>
              <a:rPr lang="fr-FR" sz="2000" dirty="0" err="1" smtClean="0"/>
              <a:t>deforestation</a:t>
            </a:r>
            <a:endParaRPr lang="fr-FR" sz="2000" dirty="0" smtClean="0"/>
          </a:p>
          <a:p>
            <a:pPr lvl="2" eaLnBrk="1" hangingPunct="1"/>
            <a:r>
              <a:rPr lang="fr-FR" sz="1600" dirty="0" err="1" smtClean="0"/>
              <a:t>Based</a:t>
            </a:r>
            <a:r>
              <a:rPr lang="fr-FR" sz="1600" dirty="0" smtClean="0"/>
              <a:t> on IPCC values</a:t>
            </a:r>
          </a:p>
          <a:p>
            <a:pPr lvl="2" eaLnBrk="1" hangingPunct="1"/>
            <a:r>
              <a:rPr lang="fr-FR" sz="1600" dirty="0" smtClean="0"/>
              <a:t>Natural </a:t>
            </a:r>
            <a:r>
              <a:rPr lang="fr-FR" sz="1600" dirty="0" err="1" smtClean="0"/>
              <a:t>forest</a:t>
            </a:r>
            <a:r>
              <a:rPr lang="fr-FR" sz="1600" dirty="0" smtClean="0"/>
              <a:t> vs plantation</a:t>
            </a:r>
          </a:p>
          <a:p>
            <a:pPr lvl="2" eaLnBrk="1" hangingPunct="1"/>
            <a:r>
              <a:rPr lang="fr-FR" sz="1600" dirty="0" smtClean="0"/>
              <a:t>Distinction per AEZ</a:t>
            </a:r>
          </a:p>
          <a:p>
            <a:pPr lvl="2" eaLnBrk="1" hangingPunct="1"/>
            <a:r>
              <a:rPr lang="fr-FR" sz="1600" dirty="0" err="1" smtClean="0"/>
              <a:t>Integration</a:t>
            </a:r>
            <a:r>
              <a:rPr lang="fr-FR" sz="1600" dirty="0" smtClean="0"/>
              <a:t> of </a:t>
            </a:r>
            <a:r>
              <a:rPr lang="fr-FR" sz="1600" dirty="0" err="1" smtClean="0"/>
              <a:t>below</a:t>
            </a:r>
            <a:r>
              <a:rPr lang="fr-FR" sz="1600" dirty="0" smtClean="0"/>
              <a:t> </a:t>
            </a:r>
            <a:r>
              <a:rPr lang="fr-FR" sz="1600" dirty="0" err="1" smtClean="0"/>
              <a:t>ground</a:t>
            </a:r>
            <a:r>
              <a:rPr lang="fr-FR" sz="1600" dirty="0" smtClean="0"/>
              <a:t> values</a:t>
            </a:r>
          </a:p>
          <a:p>
            <a:pPr lvl="1" eaLnBrk="1" hangingPunct="1"/>
            <a:r>
              <a:rPr lang="fr-FR" sz="2000" dirty="0" smtClean="0"/>
              <a:t>Emissions </a:t>
            </a:r>
            <a:r>
              <a:rPr lang="fr-FR" sz="2000" dirty="0" err="1" smtClean="0"/>
              <a:t>from</a:t>
            </a:r>
            <a:r>
              <a:rPr lang="fr-FR" sz="2000" dirty="0" smtClean="0"/>
              <a:t> </a:t>
            </a:r>
            <a:r>
              <a:rPr lang="fr-FR" sz="2000" dirty="0" err="1" smtClean="0"/>
              <a:t>mineral</a:t>
            </a:r>
            <a:r>
              <a:rPr lang="fr-FR" sz="2000" dirty="0" smtClean="0"/>
              <a:t> </a:t>
            </a:r>
            <a:r>
              <a:rPr lang="fr-FR" sz="2000" dirty="0" err="1" smtClean="0"/>
              <a:t>carbon</a:t>
            </a:r>
            <a:r>
              <a:rPr lang="fr-FR" sz="2000" dirty="0" smtClean="0"/>
              <a:t> in </a:t>
            </a:r>
            <a:r>
              <a:rPr lang="fr-FR" sz="2000" dirty="0" err="1" smtClean="0"/>
              <a:t>soil</a:t>
            </a:r>
            <a:endParaRPr lang="fr-FR" sz="2000" dirty="0" smtClean="0"/>
          </a:p>
          <a:p>
            <a:pPr lvl="2" eaLnBrk="1" hangingPunct="1"/>
            <a:r>
              <a:rPr lang="fr-FR" sz="1600" dirty="0" smtClean="0"/>
              <a:t>Release due to land use (IPCC values)</a:t>
            </a:r>
          </a:p>
          <a:p>
            <a:pPr lvl="2" eaLnBrk="1" hangingPunct="1"/>
            <a:r>
              <a:rPr lang="fr-FR" sz="1600" dirty="0" smtClean="0"/>
              <a:t>Agricultural use on new land </a:t>
            </a:r>
            <a:r>
              <a:rPr lang="fr-FR" sz="1600" dirty="0" err="1" smtClean="0"/>
              <a:t>generates</a:t>
            </a:r>
            <a:r>
              <a:rPr lang="fr-FR" sz="1600" dirty="0" smtClean="0"/>
              <a:t> </a:t>
            </a:r>
            <a:r>
              <a:rPr lang="fr-FR" sz="1600" dirty="0" err="1" smtClean="0"/>
              <a:t>emissions</a:t>
            </a:r>
            <a:endParaRPr lang="fr-FR" sz="1600" dirty="0" smtClean="0"/>
          </a:p>
          <a:p>
            <a:pPr eaLnBrk="1" hangingPunct="1"/>
            <a:r>
              <a:rPr lang="fr-FR" sz="2400" dirty="0" err="1" smtClean="0"/>
              <a:t>Other</a:t>
            </a:r>
            <a:r>
              <a:rPr lang="fr-FR" sz="2400" dirty="0" smtClean="0"/>
              <a:t> indirect </a:t>
            </a:r>
            <a:r>
              <a:rPr lang="fr-FR" sz="2400" dirty="0" err="1" smtClean="0"/>
              <a:t>effect</a:t>
            </a:r>
            <a:r>
              <a:rPr lang="fr-FR" sz="2400" dirty="0" smtClean="0"/>
              <a:t>: </a:t>
            </a:r>
            <a:r>
              <a:rPr lang="fr-FR" sz="2400" dirty="0" err="1" smtClean="0"/>
              <a:t>related</a:t>
            </a:r>
            <a:r>
              <a:rPr lang="fr-FR" sz="2400" dirty="0" smtClean="0"/>
              <a:t> to </a:t>
            </a:r>
            <a:r>
              <a:rPr lang="fr-FR" sz="2400" dirty="0" err="1" smtClean="0"/>
              <a:t>price</a:t>
            </a:r>
            <a:r>
              <a:rPr lang="fr-FR" sz="2400" dirty="0" smtClean="0"/>
              <a:t> of </a:t>
            </a:r>
            <a:r>
              <a:rPr lang="fr-FR" sz="2400" dirty="0" err="1" smtClean="0"/>
              <a:t>energy</a:t>
            </a:r>
            <a:r>
              <a:rPr lang="fr-FR" sz="2400" dirty="0" smtClean="0"/>
              <a:t> and </a:t>
            </a:r>
            <a:r>
              <a:rPr lang="fr-FR" sz="2400" dirty="0" err="1" smtClean="0"/>
              <a:t>crops</a:t>
            </a:r>
            <a:r>
              <a:rPr lang="fr-FR" sz="2400" dirty="0" smtClean="0"/>
              <a:t> for </a:t>
            </a:r>
            <a:r>
              <a:rPr lang="fr-FR" sz="2400" dirty="0" err="1" smtClean="0"/>
              <a:t>other</a:t>
            </a:r>
            <a:r>
              <a:rPr lang="fr-FR" sz="2400" dirty="0" smtClean="0"/>
              <a:t> </a:t>
            </a:r>
            <a:r>
              <a:rPr lang="fr-FR" sz="2400" dirty="0" err="1" smtClean="0"/>
              <a:t>sectors</a:t>
            </a:r>
            <a:endParaRPr lang="fr-FR" sz="24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normAutofit/>
          </a:bodyPr>
          <a:lstStyle/>
          <a:p>
            <a:pPr eaLnBrk="1" hangingPunct="1"/>
            <a:r>
              <a:rPr lang="fr-FR" smtClean="0"/>
              <a:t>Indirect land use emissions</a:t>
            </a:r>
          </a:p>
        </p:txBody>
      </p:sp>
      <p:graphicFrame>
        <p:nvGraphicFramePr>
          <p:cNvPr id="4" name="Tableau 3"/>
          <p:cNvGraphicFramePr>
            <a:graphicFrameLocks noGrp="1"/>
          </p:cNvGraphicFramePr>
          <p:nvPr/>
        </p:nvGraphicFramePr>
        <p:xfrm>
          <a:off x="2071670" y="1384300"/>
          <a:ext cx="5022865" cy="4973650"/>
        </p:xfrm>
        <a:graphic>
          <a:graphicData uri="http://schemas.openxmlformats.org/drawingml/2006/table">
            <a:tbl>
              <a:tblPr/>
              <a:tblGrid>
                <a:gridCol w="1004573"/>
                <a:gridCol w="1004573"/>
                <a:gridCol w="1004573"/>
                <a:gridCol w="1004573"/>
                <a:gridCol w="1004573"/>
              </a:tblGrid>
              <a:tr h="452150">
                <a:tc>
                  <a:txBody>
                    <a:bodyPr/>
                    <a:lstStyle/>
                    <a:p>
                      <a:endParaRPr lang="fr-FR" sz="1000" dirty="0">
                        <a:latin typeface="Calibri"/>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fr-FR" sz="1100" b="1">
                          <a:solidFill>
                            <a:srgbClr val="000000"/>
                          </a:solidFill>
                          <a:latin typeface="Calibri"/>
                          <a:ea typeface="Times New Roman"/>
                          <a:cs typeface="Arial"/>
                        </a:rPr>
                        <a:t>Deforestation emissions</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gridSpan="2">
                  <a:txBody>
                    <a:bodyPr/>
                    <a:lstStyle/>
                    <a:p>
                      <a:pPr algn="ctr">
                        <a:lnSpc>
                          <a:spcPct val="115000"/>
                        </a:lnSpc>
                        <a:spcAft>
                          <a:spcPts val="0"/>
                        </a:spcAft>
                      </a:pPr>
                      <a:r>
                        <a:rPr lang="fr-FR" sz="1100" b="1">
                          <a:solidFill>
                            <a:srgbClr val="000000"/>
                          </a:solidFill>
                          <a:latin typeface="Calibri"/>
                          <a:ea typeface="Times New Roman"/>
                          <a:cs typeface="Arial"/>
                        </a:rPr>
                        <a:t>New land cultivation emissions</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r>
              <a:tr h="226075">
                <a:tc>
                  <a:txBody>
                    <a:bodyPr/>
                    <a:lstStyle/>
                    <a:p>
                      <a:endParaRPr lang="fr-FR" sz="1000">
                        <a:latin typeface="Calibri"/>
                      </a:endParaRPr>
                    </a:p>
                  </a:txBody>
                  <a:tcPr marL="42519" marR="42519" marT="0" marB="0" anchor="b">
                    <a:lnL>
                      <a:noFill/>
                    </a:lnL>
                    <a:lnR>
                      <a:noFill/>
                    </a:lnR>
                    <a:lnT>
                      <a:noFill/>
                    </a:lnT>
                    <a:lnB>
                      <a:noFill/>
                    </a:lnB>
                  </a:tcPr>
                </a:tc>
                <a:tc>
                  <a:txBody>
                    <a:bodyPr/>
                    <a:lstStyle/>
                    <a:p>
                      <a:pP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nSpc>
                          <a:spcPct val="115000"/>
                        </a:lnSpc>
                        <a:spcAft>
                          <a:spcPts val="0"/>
                        </a:spcAft>
                      </a:pPr>
                      <a:r>
                        <a:rPr lang="fr-FR" sz="1100" b="1">
                          <a:solidFill>
                            <a:srgbClr val="000000"/>
                          </a:solidFill>
                          <a:latin typeface="Calibri"/>
                          <a:ea typeface="Times New Roman"/>
                          <a:cs typeface="Arial"/>
                        </a:rPr>
                        <a:t>2020</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 </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b="1">
                          <a:solidFill>
                            <a:srgbClr val="000000"/>
                          </a:solidFill>
                          <a:latin typeface="Calibri"/>
                          <a:ea typeface="Times New Roman"/>
                          <a:cs typeface="Arial"/>
                        </a:rPr>
                        <a:t>DM</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b="1">
                          <a:solidFill>
                            <a:srgbClr val="000000"/>
                          </a:solidFill>
                          <a:latin typeface="Calibri"/>
                          <a:ea typeface="Times New Roman"/>
                          <a:cs typeface="Arial"/>
                        </a:rPr>
                        <a:t>FTM</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b="1">
                          <a:solidFill>
                            <a:srgbClr val="000000"/>
                          </a:solidFill>
                          <a:latin typeface="Calibri"/>
                          <a:ea typeface="Times New Roman"/>
                          <a:cs typeface="Arial"/>
                        </a:rPr>
                        <a:t>DM</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b="1">
                          <a:solidFill>
                            <a:srgbClr val="000000"/>
                          </a:solidFill>
                          <a:latin typeface="Calibri"/>
                          <a:ea typeface="Times New Roman"/>
                          <a:cs typeface="Arial"/>
                        </a:rPr>
                        <a:t>FTM</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Oceania</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220,187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147,552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325,594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234,395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China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172,903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61,826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192,276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139,459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RoOECD</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339,948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238,736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218,874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155,093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RoAsia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198,612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166,806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134,936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117,737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dirty="0" err="1">
                          <a:solidFill>
                            <a:srgbClr val="000000"/>
                          </a:solidFill>
                          <a:latin typeface="Calibri"/>
                          <a:ea typeface="Times New Roman"/>
                          <a:cs typeface="Arial"/>
                        </a:rPr>
                        <a:t>Indonesia</a:t>
                      </a:r>
                      <a:endParaRPr lang="fr-FR" sz="1100" dirty="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372,087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321,848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100,193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87,928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SouthAsia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38,772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33,821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62,350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32,461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Canada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624,051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452,104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705,587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523,202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USA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1,979,867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1,583,728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6,714,303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5,309,671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Mexico</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801,583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649,672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241,330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199,499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EU27</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1,465,003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873,425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2,843,712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1,072,558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LACExp</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580,587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554,376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715,341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559,374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LACImp</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3,803,826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2,332,519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1,375,410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814,762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Brazil</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12,391,466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25,150,376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3,364,535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6,783,709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EEurCIS</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-286,555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-165,088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1,888,693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1,340,669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MENA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-184,069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-100,173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292,257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191,597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RoAfrica</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4,145,415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3,362,179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908,297 </a:t>
                      </a:r>
                      <a:endParaRPr lang="fr-FR" sz="1100">
                        <a:latin typeface="Calibri"/>
                        <a:ea typeface="Calibri"/>
                        <a:cs typeface="Times New Roman"/>
                      </a:endParaRPr>
                    </a:p>
                  </a:txBody>
                  <a:tcPr marL="42519" marR="42519" marT="0" marB="0" anchor="b">
                    <a:lnL>
                      <a:noFill/>
                    </a:lnL>
                    <a:lnR>
                      <a:noFill/>
                    </a:lnR>
                    <a:lnT>
                      <a:noFill/>
                    </a:lnT>
                    <a:lnB>
                      <a:noFill/>
                    </a:lnB>
                  </a:tcPr>
                </a:tc>
                <a:tc>
                  <a:txBody>
                    <a:bodyPr/>
                    <a:lstStyle/>
                    <a:p>
                      <a:pPr algn="r">
                        <a:lnSpc>
                          <a:spcPct val="115000"/>
                        </a:lnSpc>
                        <a:spcAft>
                          <a:spcPts val="0"/>
                        </a:spcAft>
                      </a:pPr>
                      <a:r>
                        <a:rPr lang="fr-FR" sz="1100">
                          <a:solidFill>
                            <a:srgbClr val="000000"/>
                          </a:solidFill>
                          <a:latin typeface="Calibri"/>
                          <a:ea typeface="Times New Roman"/>
                          <a:cs typeface="Arial"/>
                        </a:rPr>
                        <a:t>730,871 </a:t>
                      </a:r>
                      <a:endParaRPr lang="fr-FR" sz="1100">
                        <a:latin typeface="Calibri"/>
                        <a:ea typeface="Calibri"/>
                        <a:cs typeface="Times New Roman"/>
                      </a:endParaRPr>
                    </a:p>
                  </a:txBody>
                  <a:tcPr marL="42519" marR="42519" marT="0" marB="0" anchor="b">
                    <a:lnL>
                      <a:noFill/>
                    </a:lnL>
                    <a:lnR>
                      <a:noFill/>
                    </a:lnR>
                    <a:lnT>
                      <a:noFill/>
                    </a:lnT>
                    <a:lnB>
                      <a:noFill/>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SAF</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-28,701 </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-74,165 </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234,462 </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580,962 </a:t>
                      </a:r>
                      <a:endParaRPr lang="fr-FR" sz="1100">
                        <a:latin typeface="Calibri"/>
                        <a:ea typeface="Calibri"/>
                        <a:cs typeface="Times New Roman"/>
                      </a:endParaRPr>
                    </a:p>
                  </a:txBody>
                  <a:tcPr marL="42519" marR="42519" marT="0" marB="0" anchor="b">
                    <a:lnL>
                      <a:noFill/>
                    </a:lnL>
                    <a:lnR>
                      <a:noFill/>
                    </a:lnR>
                    <a:lnT>
                      <a:noFill/>
                    </a:lnT>
                    <a:lnB w="12700" cap="flat" cmpd="sng" algn="ctr">
                      <a:solidFill>
                        <a:srgbClr val="000000"/>
                      </a:solidFill>
                      <a:prstDash val="solid"/>
                      <a:round/>
                      <a:headEnd type="none" w="med" len="med"/>
                      <a:tailEnd type="none" w="med" len="med"/>
                    </a:lnB>
                  </a:tcPr>
                </a:tc>
              </a:tr>
              <a:tr h="226075">
                <a:tc>
                  <a:txBody>
                    <a:bodyPr/>
                    <a:lstStyle/>
                    <a:p>
                      <a:pPr>
                        <a:lnSpc>
                          <a:spcPct val="115000"/>
                        </a:lnSpc>
                        <a:spcAft>
                          <a:spcPts val="0"/>
                        </a:spcAft>
                      </a:pPr>
                      <a:r>
                        <a:rPr lang="fr-FR" sz="1100" b="1">
                          <a:solidFill>
                            <a:srgbClr val="000000"/>
                          </a:solidFill>
                          <a:latin typeface="Calibri"/>
                          <a:ea typeface="Times New Roman"/>
                          <a:cs typeface="Arial"/>
                        </a:rPr>
                        <a:t>World</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26,634,983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35,589,543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a:solidFill>
                            <a:srgbClr val="000000"/>
                          </a:solidFill>
                          <a:latin typeface="Calibri"/>
                          <a:ea typeface="Times New Roman"/>
                          <a:cs typeface="Arial"/>
                        </a:rPr>
                        <a:t>20,318,150 </a:t>
                      </a:r>
                      <a:endParaRPr lang="fr-FR" sz="110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18,873,946 </a:t>
                      </a:r>
                      <a:endParaRPr lang="fr-FR" sz="1100" dirty="0">
                        <a:latin typeface="Calibri"/>
                        <a:ea typeface="Calibri"/>
                        <a:cs typeface="Times New Roman"/>
                      </a:endParaRPr>
                    </a:p>
                  </a:txBody>
                  <a:tcPr marL="42519" marR="425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p:cNvSpPr>
          <p:nvPr>
            <p:ph type="title"/>
          </p:nvPr>
        </p:nvSpPr>
        <p:spPr/>
        <p:txBody>
          <a:bodyPr>
            <a:normAutofit/>
          </a:bodyPr>
          <a:lstStyle/>
          <a:p>
            <a:pPr eaLnBrk="1" hangingPunct="1"/>
            <a:r>
              <a:rPr lang="fr-FR" smtClean="0"/>
              <a:t>Total environmental effect</a:t>
            </a:r>
          </a:p>
        </p:txBody>
      </p:sp>
      <p:sp>
        <p:nvSpPr>
          <p:cNvPr id="40962" name="Rectangle 6"/>
          <p:cNvSpPr>
            <a:spLocks noGrp="1"/>
          </p:cNvSpPr>
          <p:nvPr>
            <p:ph idx="1"/>
          </p:nvPr>
        </p:nvSpPr>
        <p:spPr>
          <a:xfrm>
            <a:off x="457200" y="1357298"/>
            <a:ext cx="8229600" cy="4525963"/>
          </a:xfrm>
        </p:spPr>
        <p:txBody>
          <a:bodyPr/>
          <a:lstStyle/>
          <a:p>
            <a:pPr eaLnBrk="1" hangingPunct="1"/>
            <a:r>
              <a:rPr lang="fr-FR" sz="2400" dirty="0" smtClean="0"/>
              <a:t>The indirect </a:t>
            </a:r>
            <a:r>
              <a:rPr lang="fr-FR" sz="2400" dirty="0" err="1" smtClean="0"/>
              <a:t>effect</a:t>
            </a:r>
            <a:r>
              <a:rPr lang="fr-FR" sz="2400" dirty="0" smtClean="0"/>
              <a:t> </a:t>
            </a:r>
            <a:r>
              <a:rPr lang="fr-FR" sz="2400" dirty="0" err="1" smtClean="0"/>
              <a:t>induced</a:t>
            </a:r>
            <a:r>
              <a:rPr lang="fr-FR" sz="2400" dirty="0" smtClean="0"/>
              <a:t> by first </a:t>
            </a:r>
            <a:r>
              <a:rPr lang="fr-FR" sz="2400" dirty="0" err="1" smtClean="0"/>
              <a:t>generation</a:t>
            </a:r>
            <a:r>
              <a:rPr lang="fr-FR" sz="2400" dirty="0" smtClean="0"/>
              <a:t> </a:t>
            </a:r>
            <a:r>
              <a:rPr lang="fr-FR" sz="2400" dirty="0" err="1" smtClean="0"/>
              <a:t>biofuel</a:t>
            </a:r>
            <a:r>
              <a:rPr lang="fr-FR" sz="2400" dirty="0" smtClean="0"/>
              <a:t> </a:t>
            </a:r>
            <a:r>
              <a:rPr lang="fr-FR" sz="2400" dirty="0" err="1" smtClean="0"/>
              <a:t>could</a:t>
            </a:r>
            <a:r>
              <a:rPr lang="fr-FR" sz="2400" dirty="0" smtClean="0"/>
              <a:t> </a:t>
            </a:r>
            <a:r>
              <a:rPr lang="fr-FR" sz="2400" dirty="0" err="1" smtClean="0"/>
              <a:t>degrade</a:t>
            </a:r>
            <a:r>
              <a:rPr lang="fr-FR" sz="2400" dirty="0" smtClean="0"/>
              <a:t> </a:t>
            </a:r>
            <a:r>
              <a:rPr lang="fr-FR" sz="2400" dirty="0" err="1" smtClean="0"/>
              <a:t>significantly</a:t>
            </a:r>
            <a:r>
              <a:rPr lang="fr-FR" sz="2400" dirty="0" smtClean="0"/>
              <a:t> </a:t>
            </a:r>
            <a:r>
              <a:rPr lang="fr-FR" sz="2400" dirty="0" err="1" smtClean="0"/>
              <a:t>their</a:t>
            </a:r>
            <a:r>
              <a:rPr lang="fr-FR" sz="2400" dirty="0" smtClean="0"/>
              <a:t> </a:t>
            </a:r>
            <a:r>
              <a:rPr lang="fr-FR" sz="2400" dirty="0" err="1" smtClean="0"/>
              <a:t>benefits</a:t>
            </a:r>
            <a:r>
              <a:rPr lang="fr-FR" sz="2400" dirty="0" smtClean="0"/>
              <a:t>. </a:t>
            </a:r>
          </a:p>
        </p:txBody>
      </p:sp>
      <p:pic>
        <p:nvPicPr>
          <p:cNvPr id="40964" name="Picture 2"/>
          <p:cNvPicPr>
            <a:picLocks noChangeAspect="1" noChangeArrowheads="1"/>
          </p:cNvPicPr>
          <p:nvPr/>
        </p:nvPicPr>
        <p:blipFill>
          <a:blip r:embed="rId3" cstate="print"/>
          <a:srcRect/>
          <a:stretch>
            <a:fillRect/>
          </a:stretch>
        </p:blipFill>
        <p:spPr bwMode="auto">
          <a:xfrm>
            <a:off x="1142976" y="4495800"/>
            <a:ext cx="6858000" cy="1887538"/>
          </a:xfrm>
          <a:prstGeom prst="rect">
            <a:avLst/>
          </a:prstGeom>
          <a:noFill/>
          <a:ln w="9525">
            <a:noFill/>
            <a:miter lim="800000"/>
            <a:headEnd/>
            <a:tailEnd/>
          </a:ln>
        </p:spPr>
      </p:pic>
      <p:graphicFrame>
        <p:nvGraphicFramePr>
          <p:cNvPr id="7" name="Graphique 6"/>
          <p:cNvGraphicFramePr/>
          <p:nvPr/>
        </p:nvGraphicFramePr>
        <p:xfrm>
          <a:off x="2743200" y="2209800"/>
          <a:ext cx="5181600" cy="22002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eaLnBrk="1" hangingPunct="1"/>
            <a:r>
              <a:rPr lang="fr-FR" smtClean="0"/>
              <a:t>Data issues and critical parameters</a:t>
            </a:r>
          </a:p>
        </p:txBody>
      </p:sp>
      <p:sp>
        <p:nvSpPr>
          <p:cNvPr id="41987" name="Espace réservé du contenu 2"/>
          <p:cNvSpPr>
            <a:spLocks noGrp="1"/>
          </p:cNvSpPr>
          <p:nvPr>
            <p:ph idx="1"/>
          </p:nvPr>
        </p:nvSpPr>
        <p:spPr/>
        <p:txBody>
          <a:bodyPr>
            <a:noAutofit/>
          </a:bodyPr>
          <a:lstStyle/>
          <a:p>
            <a:pPr eaLnBrk="1" hangingPunct="1"/>
            <a:r>
              <a:rPr lang="fr-FR" sz="1800" dirty="0" smtClean="0"/>
              <a:t>Issue of the </a:t>
            </a:r>
            <a:r>
              <a:rPr lang="fr-FR" sz="1800" dirty="0" err="1" smtClean="0"/>
              <a:t>link</a:t>
            </a:r>
            <a:r>
              <a:rPr lang="fr-FR" sz="1800" dirty="0" smtClean="0"/>
              <a:t> </a:t>
            </a:r>
            <a:r>
              <a:rPr lang="fr-FR" sz="1800" dirty="0" err="1" smtClean="0"/>
              <a:t>between</a:t>
            </a:r>
            <a:r>
              <a:rPr lang="fr-FR" sz="1800" dirty="0" smtClean="0"/>
              <a:t> SAMS data on land use and real land use data</a:t>
            </a:r>
          </a:p>
          <a:p>
            <a:pPr eaLnBrk="1" hangingPunct="1"/>
            <a:r>
              <a:rPr lang="fr-FR" sz="1800" dirty="0" err="1" smtClean="0">
                <a:sym typeface="Wingdings" pitchFamily="2" charset="2"/>
              </a:rPr>
              <a:t>Elasticities</a:t>
            </a:r>
            <a:r>
              <a:rPr lang="fr-FR" sz="1800" dirty="0" smtClean="0">
                <a:sym typeface="Wingdings" pitchFamily="2" charset="2"/>
              </a:rPr>
              <a:t> are the </a:t>
            </a:r>
            <a:r>
              <a:rPr lang="fr-FR" sz="1800" dirty="0" err="1" smtClean="0">
                <a:sym typeface="Wingdings" pitchFamily="2" charset="2"/>
              </a:rPr>
              <a:t>most</a:t>
            </a:r>
            <a:r>
              <a:rPr lang="fr-FR" sz="1800" dirty="0" smtClean="0">
                <a:sym typeface="Wingdings" pitchFamily="2" charset="2"/>
              </a:rPr>
              <a:t> </a:t>
            </a:r>
            <a:r>
              <a:rPr lang="fr-FR" sz="1800" dirty="0" err="1" smtClean="0">
                <a:sym typeface="Wingdings" pitchFamily="2" charset="2"/>
              </a:rPr>
              <a:t>critical</a:t>
            </a:r>
            <a:r>
              <a:rPr lang="fr-FR" sz="1800" dirty="0" smtClean="0">
                <a:sym typeface="Wingdings" pitchFamily="2" charset="2"/>
              </a:rPr>
              <a:t> </a:t>
            </a:r>
            <a:r>
              <a:rPr lang="fr-FR" sz="1800" dirty="0" err="1" smtClean="0">
                <a:sym typeface="Wingdings" pitchFamily="2" charset="2"/>
              </a:rPr>
              <a:t>parameters</a:t>
            </a:r>
            <a:r>
              <a:rPr lang="fr-FR" sz="1800" dirty="0" smtClean="0">
                <a:sym typeface="Wingdings" pitchFamily="2" charset="2"/>
              </a:rPr>
              <a:t> and </a:t>
            </a:r>
            <a:r>
              <a:rPr lang="fr-FR" sz="1800" dirty="0" err="1" smtClean="0">
                <a:sym typeface="Wingdings" pitchFamily="2" charset="2"/>
              </a:rPr>
              <a:t>especially</a:t>
            </a:r>
            <a:r>
              <a:rPr lang="fr-FR" sz="1800" dirty="0" smtClean="0">
                <a:sym typeface="Wingdings" pitchFamily="2" charset="2"/>
              </a:rPr>
              <a:t> sensitive for the </a:t>
            </a:r>
            <a:r>
              <a:rPr lang="fr-FR" sz="1800" dirty="0" err="1" smtClean="0">
                <a:sym typeface="Wingdings" pitchFamily="2" charset="2"/>
              </a:rPr>
              <a:t>results</a:t>
            </a:r>
            <a:endParaRPr lang="fr-FR" sz="1800" dirty="0" smtClean="0">
              <a:sym typeface="Wingdings" pitchFamily="2" charset="2"/>
            </a:endParaRPr>
          </a:p>
          <a:p>
            <a:pPr lvl="1" eaLnBrk="1" hangingPunct="1"/>
            <a:r>
              <a:rPr lang="fr-FR" sz="1600" dirty="0" err="1" smtClean="0">
                <a:sym typeface="Wingdings" pitchFamily="2" charset="2"/>
              </a:rPr>
              <a:t>Biofuel</a:t>
            </a:r>
            <a:r>
              <a:rPr lang="fr-FR" sz="1600" dirty="0" smtClean="0">
                <a:sym typeface="Wingdings" pitchFamily="2" charset="2"/>
              </a:rPr>
              <a:t> vs Fuel: has important implications on </a:t>
            </a:r>
            <a:r>
              <a:rPr lang="fr-FR" sz="1600" dirty="0" err="1" smtClean="0">
                <a:sym typeface="Wingdings" pitchFamily="2" charset="2"/>
              </a:rPr>
              <a:t>subsidy</a:t>
            </a:r>
            <a:r>
              <a:rPr lang="fr-FR" sz="1600" dirty="0" smtClean="0">
                <a:sym typeface="Wingdings" pitchFamily="2" charset="2"/>
              </a:rPr>
              <a:t> </a:t>
            </a:r>
            <a:r>
              <a:rPr lang="fr-FR" sz="1600" dirty="0" err="1" smtClean="0">
                <a:sym typeface="Wingdings" pitchFamily="2" charset="2"/>
              </a:rPr>
              <a:t>effects</a:t>
            </a:r>
            <a:r>
              <a:rPr lang="fr-FR" sz="1600" dirty="0" smtClean="0">
                <a:sym typeface="Wingdings" pitchFamily="2" charset="2"/>
              </a:rPr>
              <a:t> and </a:t>
            </a:r>
            <a:r>
              <a:rPr lang="fr-FR" sz="1600" dirty="0" err="1" smtClean="0">
                <a:sym typeface="Wingdings" pitchFamily="2" charset="2"/>
              </a:rPr>
              <a:t>incentive</a:t>
            </a:r>
            <a:r>
              <a:rPr lang="fr-FR" sz="1600" dirty="0" smtClean="0">
                <a:sym typeface="Wingdings" pitchFamily="2" charset="2"/>
              </a:rPr>
              <a:t> due to </a:t>
            </a:r>
            <a:r>
              <a:rPr lang="fr-FR" sz="1600" dirty="0" err="1" smtClean="0">
                <a:sym typeface="Wingdings" pitchFamily="2" charset="2"/>
              </a:rPr>
              <a:t>high</a:t>
            </a:r>
            <a:r>
              <a:rPr lang="fr-FR" sz="1600" dirty="0" smtClean="0">
                <a:sym typeface="Wingdings" pitchFamily="2" charset="2"/>
              </a:rPr>
              <a:t> </a:t>
            </a:r>
            <a:r>
              <a:rPr lang="fr-FR" sz="1600" dirty="0" err="1" smtClean="0">
                <a:sym typeface="Wingdings" pitchFamily="2" charset="2"/>
              </a:rPr>
              <a:t>oil</a:t>
            </a:r>
            <a:r>
              <a:rPr lang="fr-FR" sz="1600" dirty="0" smtClean="0">
                <a:sym typeface="Wingdings" pitchFamily="2" charset="2"/>
              </a:rPr>
              <a:t> </a:t>
            </a:r>
            <a:r>
              <a:rPr lang="fr-FR" sz="1600" dirty="0" err="1" smtClean="0">
                <a:sym typeface="Wingdings" pitchFamily="2" charset="2"/>
              </a:rPr>
              <a:t>prices</a:t>
            </a:r>
            <a:r>
              <a:rPr lang="fr-FR" sz="1600" dirty="0" smtClean="0">
                <a:sym typeface="Wingdings" pitchFamily="2" charset="2"/>
              </a:rPr>
              <a:t>. Hard to </a:t>
            </a:r>
            <a:r>
              <a:rPr lang="fr-FR" sz="1600" dirty="0" err="1" smtClean="0">
                <a:sym typeface="Wingdings" pitchFamily="2" charset="2"/>
              </a:rPr>
              <a:t>evaluate</a:t>
            </a:r>
            <a:r>
              <a:rPr lang="fr-FR" sz="1600" dirty="0" smtClean="0">
                <a:sym typeface="Wingdings" pitchFamily="2" charset="2"/>
              </a:rPr>
              <a:t> </a:t>
            </a:r>
            <a:r>
              <a:rPr lang="fr-FR" sz="1600" dirty="0" err="1" smtClean="0">
                <a:sym typeface="Wingdings" pitchFamily="2" charset="2"/>
              </a:rPr>
              <a:t>because</a:t>
            </a:r>
            <a:r>
              <a:rPr lang="fr-FR" sz="1600" dirty="0" smtClean="0">
                <a:sym typeface="Wingdings" pitchFamily="2" charset="2"/>
              </a:rPr>
              <a:t> of the </a:t>
            </a:r>
            <a:r>
              <a:rPr lang="fr-FR" sz="1600" dirty="0" err="1" smtClean="0">
                <a:sym typeface="Wingdings" pitchFamily="2" charset="2"/>
              </a:rPr>
              <a:t>role</a:t>
            </a:r>
            <a:r>
              <a:rPr lang="fr-FR" sz="1600" dirty="0" smtClean="0">
                <a:sym typeface="Wingdings" pitchFamily="2" charset="2"/>
              </a:rPr>
              <a:t> of </a:t>
            </a:r>
            <a:r>
              <a:rPr lang="fr-FR" sz="1600" dirty="0" err="1" smtClean="0">
                <a:sym typeface="Wingdings" pitchFamily="2" charset="2"/>
              </a:rPr>
              <a:t>policy</a:t>
            </a:r>
            <a:r>
              <a:rPr lang="fr-FR" sz="1600" dirty="0" smtClean="0">
                <a:sym typeface="Wingdings" pitchFamily="2" charset="2"/>
              </a:rPr>
              <a:t> </a:t>
            </a:r>
            <a:r>
              <a:rPr lang="fr-FR" sz="1600" dirty="0" err="1" smtClean="0">
                <a:sym typeface="Wingdings" pitchFamily="2" charset="2"/>
              </a:rPr>
              <a:t>effect</a:t>
            </a:r>
            <a:r>
              <a:rPr lang="fr-FR" sz="1600" dirty="0" smtClean="0">
                <a:sym typeface="Wingdings" pitchFamily="2" charset="2"/>
              </a:rPr>
              <a:t> </a:t>
            </a:r>
            <a:r>
              <a:rPr lang="fr-FR" sz="1600" dirty="0" err="1" smtClean="0">
                <a:sym typeface="Wingdings" pitchFamily="2" charset="2"/>
              </a:rPr>
              <a:t>against</a:t>
            </a:r>
            <a:r>
              <a:rPr lang="fr-FR" sz="1600" dirty="0" smtClean="0">
                <a:sym typeface="Wingdings" pitchFamily="2" charset="2"/>
              </a:rPr>
              <a:t> </a:t>
            </a:r>
            <a:r>
              <a:rPr lang="fr-FR" sz="1600" dirty="0" err="1" smtClean="0">
                <a:sym typeface="Wingdings" pitchFamily="2" charset="2"/>
              </a:rPr>
              <a:t>market</a:t>
            </a:r>
            <a:r>
              <a:rPr lang="fr-FR" sz="1600" dirty="0" smtClean="0">
                <a:sym typeface="Wingdings" pitchFamily="2" charset="2"/>
              </a:rPr>
              <a:t> </a:t>
            </a:r>
            <a:r>
              <a:rPr lang="fr-FR" sz="1600" dirty="0" err="1" smtClean="0">
                <a:sym typeface="Wingdings" pitchFamily="2" charset="2"/>
              </a:rPr>
              <a:t>effect</a:t>
            </a:r>
            <a:r>
              <a:rPr lang="fr-FR" sz="1600" dirty="0" smtClean="0">
                <a:sym typeface="Wingdings" pitchFamily="2" charset="2"/>
              </a:rPr>
              <a:t>. </a:t>
            </a:r>
          </a:p>
          <a:p>
            <a:pPr lvl="1" eaLnBrk="1" hangingPunct="1"/>
            <a:r>
              <a:rPr lang="fr-FR" sz="1600" dirty="0" smtClean="0">
                <a:sym typeface="Wingdings" pitchFamily="2" charset="2"/>
              </a:rPr>
              <a:t>Land substitution </a:t>
            </a:r>
            <a:r>
              <a:rPr lang="fr-FR" sz="1600" dirty="0" err="1" smtClean="0">
                <a:sym typeface="Wingdings" pitchFamily="2" charset="2"/>
              </a:rPr>
              <a:t>elasticities</a:t>
            </a:r>
            <a:r>
              <a:rPr lang="fr-FR" sz="1600" dirty="0" smtClean="0">
                <a:sym typeface="Wingdings" pitchFamily="2" charset="2"/>
              </a:rPr>
              <a:t>: </a:t>
            </a:r>
            <a:r>
              <a:rPr lang="fr-FR" sz="1600" dirty="0" err="1" smtClean="0">
                <a:sym typeface="Wingdings" pitchFamily="2" charset="2"/>
              </a:rPr>
              <a:t>studies</a:t>
            </a:r>
            <a:r>
              <a:rPr lang="fr-FR" sz="1600" dirty="0" smtClean="0">
                <a:sym typeface="Wingdings" pitchFamily="2" charset="2"/>
              </a:rPr>
              <a:t> made for OECD PEM </a:t>
            </a:r>
            <a:r>
              <a:rPr lang="fr-FR" sz="1600" dirty="0" err="1" smtClean="0">
                <a:sym typeface="Wingdings" pitchFamily="2" charset="2"/>
              </a:rPr>
              <a:t>illustrate</a:t>
            </a:r>
            <a:r>
              <a:rPr lang="fr-FR" sz="1600" dirty="0" smtClean="0">
                <a:sym typeface="Wingdings" pitchFamily="2" charset="2"/>
              </a:rPr>
              <a:t> the </a:t>
            </a:r>
            <a:r>
              <a:rPr lang="fr-FR" sz="1600" dirty="0" err="1" smtClean="0">
                <a:sym typeface="Wingdings" pitchFamily="2" charset="2"/>
              </a:rPr>
              <a:t>degree</a:t>
            </a:r>
            <a:r>
              <a:rPr lang="fr-FR" sz="1600" dirty="0" smtClean="0">
                <a:sym typeface="Wingdings" pitchFamily="2" charset="2"/>
              </a:rPr>
              <a:t> of </a:t>
            </a:r>
            <a:r>
              <a:rPr lang="fr-FR" sz="1600" dirty="0" err="1" smtClean="0">
                <a:sym typeface="Wingdings" pitchFamily="2" charset="2"/>
              </a:rPr>
              <a:t>uncertainty</a:t>
            </a:r>
            <a:r>
              <a:rPr lang="fr-FR" sz="1600" dirty="0" smtClean="0">
                <a:sym typeface="Wingdings" pitchFamily="2" charset="2"/>
              </a:rPr>
              <a:t>.</a:t>
            </a:r>
          </a:p>
          <a:p>
            <a:pPr lvl="1" eaLnBrk="1" hangingPunct="1"/>
            <a:r>
              <a:rPr lang="fr-FR" sz="1600" dirty="0" smtClean="0">
                <a:sym typeface="Wingdings" pitchFamily="2" charset="2"/>
              </a:rPr>
              <a:t>Land expansion: </a:t>
            </a:r>
            <a:r>
              <a:rPr lang="fr-FR" sz="1600" dirty="0" err="1" smtClean="0">
                <a:sym typeface="Wingdings" pitchFamily="2" charset="2"/>
              </a:rPr>
              <a:t>very</a:t>
            </a:r>
            <a:r>
              <a:rPr lang="fr-FR" sz="1600" dirty="0" smtClean="0">
                <a:sym typeface="Wingdings" pitchFamily="2" charset="2"/>
              </a:rPr>
              <a:t> </a:t>
            </a:r>
            <a:r>
              <a:rPr lang="fr-FR" sz="1600" dirty="0" err="1" smtClean="0">
                <a:sym typeface="Wingdings" pitchFamily="2" charset="2"/>
              </a:rPr>
              <a:t>debated</a:t>
            </a:r>
            <a:r>
              <a:rPr lang="fr-FR" sz="1600" dirty="0" smtClean="0">
                <a:sym typeface="Wingdings" pitchFamily="2" charset="2"/>
              </a:rPr>
              <a:t> </a:t>
            </a:r>
            <a:r>
              <a:rPr lang="fr-FR" sz="1600" dirty="0" err="1" smtClean="0">
                <a:sym typeface="Wingdings" pitchFamily="2" charset="2"/>
              </a:rPr>
              <a:t>link</a:t>
            </a:r>
            <a:r>
              <a:rPr lang="fr-FR" sz="1600" dirty="0" smtClean="0">
                <a:sym typeface="Wingdings" pitchFamily="2" charset="2"/>
              </a:rPr>
              <a:t>: the </a:t>
            </a:r>
            <a:r>
              <a:rPr lang="fr-FR" sz="1600" dirty="0" err="1" smtClean="0">
                <a:sym typeface="Wingdings" pitchFamily="2" charset="2"/>
              </a:rPr>
              <a:t>progress</a:t>
            </a:r>
            <a:r>
              <a:rPr lang="fr-FR" sz="1600" dirty="0" smtClean="0">
                <a:sym typeface="Wingdings" pitchFamily="2" charset="2"/>
              </a:rPr>
              <a:t> of </a:t>
            </a:r>
            <a:r>
              <a:rPr lang="fr-FR" sz="1600" dirty="0" err="1" smtClean="0">
                <a:sym typeface="Wingdings" pitchFamily="2" charset="2"/>
              </a:rPr>
              <a:t>research</a:t>
            </a:r>
            <a:r>
              <a:rPr lang="fr-FR" sz="1600" dirty="0" smtClean="0">
                <a:sym typeface="Wingdings" pitchFamily="2" charset="2"/>
              </a:rPr>
              <a:t> must </a:t>
            </a:r>
            <a:r>
              <a:rPr lang="fr-FR" sz="1600" dirty="0" err="1" smtClean="0">
                <a:sym typeface="Wingdings" pitchFamily="2" charset="2"/>
              </a:rPr>
              <a:t>concentrate</a:t>
            </a:r>
            <a:r>
              <a:rPr lang="fr-FR" sz="1600" dirty="0" smtClean="0">
                <a:sym typeface="Wingdings" pitchFamily="2" charset="2"/>
              </a:rPr>
              <a:t> </a:t>
            </a:r>
            <a:r>
              <a:rPr lang="fr-FR" sz="1600" dirty="0" err="1" smtClean="0">
                <a:sym typeface="Wingdings" pitchFamily="2" charset="2"/>
              </a:rPr>
              <a:t>here</a:t>
            </a:r>
            <a:endParaRPr lang="fr-FR" sz="1600" dirty="0" smtClean="0">
              <a:sym typeface="Wingdings" pitchFamily="2" charset="2"/>
            </a:endParaRPr>
          </a:p>
          <a:p>
            <a:pPr lvl="1" eaLnBrk="1" hangingPunct="1"/>
            <a:r>
              <a:rPr lang="fr-FR" sz="1600" dirty="0" smtClean="0">
                <a:sym typeface="Wingdings" pitchFamily="2" charset="2"/>
              </a:rPr>
              <a:t>Land </a:t>
            </a:r>
            <a:r>
              <a:rPr lang="fr-FR" sz="1600" dirty="0" err="1" smtClean="0">
                <a:sym typeface="Wingdings" pitchFamily="2" charset="2"/>
              </a:rPr>
              <a:t>yield</a:t>
            </a:r>
            <a:r>
              <a:rPr lang="fr-FR" sz="1600" dirty="0" smtClean="0">
                <a:sym typeface="Wingdings" pitchFamily="2" charset="2"/>
              </a:rPr>
              <a:t> </a:t>
            </a:r>
            <a:r>
              <a:rPr lang="fr-FR" sz="1600" dirty="0" err="1" smtClean="0">
                <a:sym typeface="Wingdings" pitchFamily="2" charset="2"/>
              </a:rPr>
              <a:t>elasticities</a:t>
            </a:r>
            <a:endParaRPr lang="fr-FR" sz="1600" dirty="0" smtClean="0">
              <a:sym typeface="Wingdings" pitchFamily="2" charset="2"/>
            </a:endParaRPr>
          </a:p>
          <a:p>
            <a:pPr lvl="1" eaLnBrk="1" hangingPunct="1"/>
            <a:r>
              <a:rPr lang="fr-FR" sz="1600" dirty="0" err="1" smtClean="0">
                <a:sym typeface="Wingdings" pitchFamily="2" charset="2"/>
              </a:rPr>
              <a:t>Role</a:t>
            </a:r>
            <a:r>
              <a:rPr lang="fr-FR" sz="1600" dirty="0" smtClean="0">
                <a:sym typeface="Wingdings" pitchFamily="2" charset="2"/>
              </a:rPr>
              <a:t> of </a:t>
            </a:r>
            <a:r>
              <a:rPr lang="fr-FR" sz="1600" dirty="0" err="1" smtClean="0">
                <a:sym typeface="Wingdings" pitchFamily="2" charset="2"/>
              </a:rPr>
              <a:t>Armington</a:t>
            </a:r>
            <a:r>
              <a:rPr lang="fr-FR" sz="1600" dirty="0" smtClean="0">
                <a:sym typeface="Wingdings" pitchFamily="2" charset="2"/>
              </a:rPr>
              <a:t>: more </a:t>
            </a:r>
            <a:r>
              <a:rPr lang="fr-FR" sz="1600" dirty="0" err="1" smtClean="0">
                <a:sym typeface="Wingdings" pitchFamily="2" charset="2"/>
              </a:rPr>
              <a:t>effect</a:t>
            </a:r>
            <a:r>
              <a:rPr lang="fr-FR" sz="1600" dirty="0" smtClean="0">
                <a:sym typeface="Wingdings" pitchFamily="2" charset="2"/>
              </a:rPr>
              <a:t> on </a:t>
            </a:r>
            <a:r>
              <a:rPr lang="fr-FR" sz="1600" dirty="0" err="1" smtClean="0">
                <a:sym typeface="Wingdings" pitchFamily="2" charset="2"/>
              </a:rPr>
              <a:t>domestic</a:t>
            </a:r>
            <a:r>
              <a:rPr lang="fr-FR" sz="1600" dirty="0" smtClean="0">
                <a:sym typeface="Wingdings" pitchFamily="2" charset="2"/>
              </a:rPr>
              <a:t> </a:t>
            </a:r>
            <a:r>
              <a:rPr lang="fr-FR" sz="1600" dirty="0" err="1" smtClean="0">
                <a:sym typeface="Wingdings" pitchFamily="2" charset="2"/>
              </a:rPr>
              <a:t>markets</a:t>
            </a:r>
            <a:endParaRPr lang="fr-FR" sz="1600" dirty="0" smtClean="0">
              <a:sym typeface="Wingdings" pitchFamily="2" charset="2"/>
            </a:endParaRPr>
          </a:p>
          <a:p>
            <a:pPr lvl="1" eaLnBrk="1" hangingPunct="1"/>
            <a:endParaRPr lang="fr-FR" sz="1600" dirty="0" smtClean="0">
              <a:sym typeface="Wingdings" pitchFamily="2" charset="2"/>
            </a:endParaRPr>
          </a:p>
          <a:p>
            <a:pPr eaLnBrk="1" hangingPunct="1"/>
            <a:endParaRPr lang="en-US" sz="1800" dirty="0" smtClean="0">
              <a:sym typeface="Wingdings" pitchFamily="2" charset="2"/>
            </a:endParaRPr>
          </a:p>
          <a:p>
            <a:pPr eaLnBrk="1" hangingPunct="1"/>
            <a:endParaRPr lang="en-US" sz="1800" dirty="0" smtClean="0">
              <a:sym typeface="Wingdings" pitchFamily="2" charset="2"/>
            </a:endParaRPr>
          </a:p>
          <a:p>
            <a:pPr eaLnBrk="1" hangingPunct="1"/>
            <a:endParaRPr lang="en-US" sz="1800" dirty="0" smtClean="0">
              <a:sym typeface="Wingdings" pitchFamily="2" charset="2"/>
            </a:endParaRPr>
          </a:p>
          <a:p>
            <a:pPr eaLnBrk="1" hangingPunct="1"/>
            <a:endParaRPr lang="fr-FR" sz="1800" dirty="0" smtClean="0">
              <a:sym typeface="Wingdings" pitchFamily="2" charset="2"/>
            </a:endParaRPr>
          </a:p>
          <a:p>
            <a:pPr eaLnBrk="1" hangingPunct="1"/>
            <a:r>
              <a:rPr lang="fr-FR" sz="1800" dirty="0" smtClean="0">
                <a:sym typeface="Wingdings" pitchFamily="2" charset="2"/>
              </a:rPr>
              <a:t>Non </a:t>
            </a:r>
            <a:r>
              <a:rPr lang="fr-FR" sz="1800" dirty="0" err="1" smtClean="0">
                <a:sym typeface="Wingdings" pitchFamily="2" charset="2"/>
              </a:rPr>
              <a:t>market</a:t>
            </a:r>
            <a:r>
              <a:rPr lang="fr-FR" sz="1800" dirty="0" smtClean="0">
                <a:sym typeface="Wingdings" pitchFamily="2" charset="2"/>
              </a:rPr>
              <a:t> </a:t>
            </a:r>
            <a:r>
              <a:rPr lang="fr-FR" sz="1800" dirty="0" err="1" smtClean="0">
                <a:sym typeface="Wingdings" pitchFamily="2" charset="2"/>
              </a:rPr>
              <a:t>effects</a:t>
            </a:r>
            <a:r>
              <a:rPr lang="fr-FR" sz="1800" dirty="0" smtClean="0">
                <a:sym typeface="Wingdings" pitchFamily="2" charset="2"/>
              </a:rPr>
              <a:t> </a:t>
            </a:r>
            <a:r>
              <a:rPr lang="fr-FR" sz="1800" dirty="0" err="1" smtClean="0">
                <a:sym typeface="Wingdings" pitchFamily="2" charset="2"/>
              </a:rPr>
              <a:t>play</a:t>
            </a:r>
            <a:r>
              <a:rPr lang="fr-FR" sz="1800" dirty="0" smtClean="0">
                <a:sym typeface="Wingdings" pitchFamily="2" charset="2"/>
              </a:rPr>
              <a:t> important </a:t>
            </a:r>
            <a:r>
              <a:rPr lang="fr-FR" sz="1800" dirty="0" err="1" smtClean="0">
                <a:sym typeface="Wingdings" pitchFamily="2" charset="2"/>
              </a:rPr>
              <a:t>role</a:t>
            </a:r>
            <a:endParaRPr lang="fr-FR" sz="1600" dirty="0" smtClean="0">
              <a:sym typeface="Wingdings" pitchFamily="2" charset="2"/>
            </a:endParaRPr>
          </a:p>
          <a:p>
            <a:pPr lvl="1" eaLnBrk="1" hangingPunct="1"/>
            <a:endParaRPr lang="fr-FR" sz="2000" dirty="0" smtClean="0">
              <a:sym typeface="Wingdings" pitchFamily="2" charset="2"/>
            </a:endParaRPr>
          </a:p>
          <a:p>
            <a:pPr lvl="1" eaLnBrk="1" hangingPunct="1"/>
            <a:endParaRPr lang="fr-FR" sz="1600" dirty="0" smtClean="0">
              <a:sym typeface="Wingdings" pitchFamily="2" charset="2"/>
            </a:endParaRPr>
          </a:p>
          <a:p>
            <a:pPr eaLnBrk="1" hangingPunct="1"/>
            <a:endParaRPr lang="fr-FR" sz="1800" dirty="0" smtClean="0"/>
          </a:p>
        </p:txBody>
      </p:sp>
      <p:graphicFrame>
        <p:nvGraphicFramePr>
          <p:cNvPr id="5" name="Espace réservé du contenu 4"/>
          <p:cNvGraphicFramePr>
            <a:graphicFrameLocks/>
          </p:cNvGraphicFramePr>
          <p:nvPr/>
        </p:nvGraphicFramePr>
        <p:xfrm>
          <a:off x="2571736" y="4357694"/>
          <a:ext cx="3500462" cy="1204915"/>
        </p:xfrm>
        <a:graphic>
          <a:graphicData uri="http://schemas.openxmlformats.org/drawingml/2006/table">
            <a:tbl>
              <a:tblPr/>
              <a:tblGrid>
                <a:gridCol w="2059839"/>
                <a:gridCol w="762902"/>
                <a:gridCol w="677721"/>
              </a:tblGrid>
              <a:tr h="240983">
                <a:tc>
                  <a:txBody>
                    <a:bodyPr/>
                    <a:lstStyle/>
                    <a:p>
                      <a:pPr algn="l" fontAlgn="b"/>
                      <a:r>
                        <a:rPr lang="fr-FR" sz="1200" b="1" i="0" u="none" strike="noStrike" dirty="0" err="1" smtClean="0">
                          <a:latin typeface="Arial"/>
                        </a:rPr>
                        <a:t>Carbon</a:t>
                      </a:r>
                      <a:r>
                        <a:rPr lang="fr-FR" sz="1200" b="1" i="0" u="none" strike="noStrike" dirty="0" smtClean="0">
                          <a:latin typeface="Arial"/>
                        </a:rPr>
                        <a:t> </a:t>
                      </a:r>
                      <a:r>
                        <a:rPr lang="fr-FR" sz="1200" b="1" i="0" u="none" strike="noStrike" dirty="0" err="1" smtClean="0">
                          <a:latin typeface="Arial"/>
                        </a:rPr>
                        <a:t>debt</a:t>
                      </a:r>
                      <a:r>
                        <a:rPr lang="fr-FR" sz="1200" b="1" i="0" u="none" strike="noStrike" dirty="0" smtClean="0">
                          <a:latin typeface="Arial"/>
                        </a:rPr>
                        <a:t> (</a:t>
                      </a:r>
                      <a:r>
                        <a:rPr lang="fr-FR" sz="1200" b="1" i="0" u="none" strike="noStrike" dirty="0" err="1" smtClean="0">
                          <a:latin typeface="Arial"/>
                        </a:rPr>
                        <a:t>years</a:t>
                      </a:r>
                      <a:r>
                        <a:rPr lang="fr-FR" sz="1200" b="1" i="0" u="none" strike="noStrike" dirty="0" smtClean="0">
                          <a:latin typeface="Arial"/>
                        </a:rPr>
                        <a:t> in 2020)</a:t>
                      </a:r>
                      <a:endParaRPr lang="fr-FR" sz="1200" b="1" i="0" u="none" strike="noStrike" dirty="0">
                        <a:latin typeface="Arial"/>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200" b="1" i="0" u="none" strike="noStrike" dirty="0">
                          <a:latin typeface="Arial"/>
                        </a:rPr>
                        <a:t>DM</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200" b="1" i="0" u="none" strike="noStrike" dirty="0">
                          <a:latin typeface="Arial"/>
                        </a:rPr>
                        <a:t>FTM</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r h="240983">
                <a:tc>
                  <a:txBody>
                    <a:bodyPr/>
                    <a:lstStyle/>
                    <a:p>
                      <a:pPr algn="l" fontAlgn="b"/>
                      <a:r>
                        <a:rPr lang="fr-FR" sz="1200" b="1" i="0" u="none" strike="noStrike">
                          <a:latin typeface="Arial"/>
                        </a:rPr>
                        <a:t>F+ (fertilisers x4)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fr-FR" sz="1200" b="0" i="0" u="none" strike="noStrike" dirty="0">
                          <a:latin typeface="Arial"/>
                        </a:rPr>
                        <a:t>8.4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fr-FR" sz="1200" b="0" i="0" u="none" strike="noStrike">
                          <a:latin typeface="Arial"/>
                        </a:rPr>
                        <a:t>10.3</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r>
              <a:tr h="240983">
                <a:tc>
                  <a:txBody>
                    <a:bodyPr/>
                    <a:lstStyle/>
                    <a:p>
                      <a:pPr algn="l" fontAlgn="b"/>
                      <a:r>
                        <a:rPr lang="fr-FR" sz="1200" b="1" i="0" u="none" strike="noStrike">
                          <a:latin typeface="Arial"/>
                        </a:rPr>
                        <a:t>F- (fertilisers /4)</a:t>
                      </a:r>
                    </a:p>
                  </a:txBody>
                  <a:tcPr marL="0" marR="0" marT="0" marB="0" anchor="b">
                    <a:lnL>
                      <a:noFill/>
                    </a:lnL>
                    <a:lnR>
                      <a:noFill/>
                    </a:lnR>
                    <a:lnT>
                      <a:noFill/>
                    </a:lnT>
                    <a:lnB>
                      <a:noFill/>
                    </a:lnB>
                  </a:tcPr>
                </a:tc>
                <a:tc>
                  <a:txBody>
                    <a:bodyPr/>
                    <a:lstStyle/>
                    <a:p>
                      <a:pPr algn="r" fontAlgn="b"/>
                      <a:r>
                        <a:rPr lang="fr-FR" sz="1200" b="0" i="0" u="none" strike="noStrike">
                          <a:latin typeface="Arial"/>
                        </a:rPr>
                        <a:t>17.6</a:t>
                      </a:r>
                    </a:p>
                  </a:txBody>
                  <a:tcPr marL="0" marR="0" marT="0" marB="0" anchor="b">
                    <a:lnL>
                      <a:noFill/>
                    </a:lnL>
                    <a:lnR>
                      <a:noFill/>
                    </a:lnR>
                    <a:lnT>
                      <a:noFill/>
                    </a:lnT>
                    <a:lnB>
                      <a:noFill/>
                    </a:lnB>
                  </a:tcPr>
                </a:tc>
                <a:tc>
                  <a:txBody>
                    <a:bodyPr/>
                    <a:lstStyle/>
                    <a:p>
                      <a:pPr algn="r" fontAlgn="b"/>
                      <a:r>
                        <a:rPr lang="fr-FR" sz="1200" b="0" i="0" u="none" strike="noStrike">
                          <a:latin typeface="Arial"/>
                        </a:rPr>
                        <a:t>21.7</a:t>
                      </a:r>
                    </a:p>
                  </a:txBody>
                  <a:tcPr marL="0" marR="0" marT="0" marB="0" anchor="b">
                    <a:lnL>
                      <a:noFill/>
                    </a:lnL>
                    <a:lnR>
                      <a:noFill/>
                    </a:lnR>
                    <a:lnT>
                      <a:noFill/>
                    </a:lnT>
                    <a:lnB>
                      <a:noFill/>
                    </a:lnB>
                  </a:tcPr>
                </a:tc>
              </a:tr>
              <a:tr h="240983">
                <a:tc>
                  <a:txBody>
                    <a:bodyPr/>
                    <a:lstStyle/>
                    <a:p>
                      <a:pPr algn="l" fontAlgn="b"/>
                      <a:r>
                        <a:rPr lang="en-US" sz="1200" b="1" i="0" u="none" strike="noStrike">
                          <a:latin typeface="Arial"/>
                        </a:rPr>
                        <a:t>L+ (x4 in South, x2 in North)</a:t>
                      </a:r>
                    </a:p>
                  </a:txBody>
                  <a:tcPr marL="0" marR="0" marT="0" marB="0" anchor="b">
                    <a:lnL>
                      <a:noFill/>
                    </a:lnL>
                    <a:lnR>
                      <a:noFill/>
                    </a:lnR>
                    <a:lnT>
                      <a:noFill/>
                    </a:lnT>
                    <a:lnB>
                      <a:noFill/>
                    </a:lnB>
                  </a:tcPr>
                </a:tc>
                <a:tc>
                  <a:txBody>
                    <a:bodyPr/>
                    <a:lstStyle/>
                    <a:p>
                      <a:pPr algn="r" fontAlgn="b"/>
                      <a:r>
                        <a:rPr lang="fr-FR" sz="1200" b="0" i="0" u="none" strike="noStrike" dirty="0">
                          <a:latin typeface="Arial"/>
                        </a:rPr>
                        <a:t>31.8</a:t>
                      </a:r>
                    </a:p>
                  </a:txBody>
                  <a:tcPr marL="0" marR="0" marT="0" marB="0" anchor="b">
                    <a:lnL>
                      <a:noFill/>
                    </a:lnL>
                    <a:lnR>
                      <a:noFill/>
                    </a:lnR>
                    <a:lnT>
                      <a:noFill/>
                    </a:lnT>
                    <a:lnB>
                      <a:noFill/>
                    </a:lnB>
                  </a:tcPr>
                </a:tc>
                <a:tc>
                  <a:txBody>
                    <a:bodyPr/>
                    <a:lstStyle/>
                    <a:p>
                      <a:pPr algn="r" fontAlgn="b"/>
                      <a:r>
                        <a:rPr lang="fr-FR" sz="1200" b="0" i="0" u="none" strike="noStrike" dirty="0">
                          <a:latin typeface="Arial"/>
                        </a:rPr>
                        <a:t>32.5</a:t>
                      </a:r>
                    </a:p>
                  </a:txBody>
                  <a:tcPr marL="0" marR="0" marT="0" marB="0" anchor="b">
                    <a:lnL>
                      <a:noFill/>
                    </a:lnL>
                    <a:lnR>
                      <a:noFill/>
                    </a:lnR>
                    <a:lnT>
                      <a:noFill/>
                    </a:lnT>
                    <a:lnB>
                      <a:noFill/>
                    </a:lnB>
                  </a:tcPr>
                </a:tc>
              </a:tr>
              <a:tr h="240983">
                <a:tc>
                  <a:txBody>
                    <a:bodyPr/>
                    <a:lstStyle/>
                    <a:p>
                      <a:pPr algn="l" fontAlgn="b"/>
                      <a:r>
                        <a:rPr lang="en-US" sz="1200" b="1" i="0" u="none" strike="noStrike" dirty="0">
                          <a:latin typeface="Arial"/>
                        </a:rPr>
                        <a:t>L- (/4 in South, /2 in North)</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200" b="0" i="0" u="none" strike="noStrike" dirty="0">
                          <a:latin typeface="Arial"/>
                        </a:rPr>
                        <a:t>4.4</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200" b="0" i="0" u="none" strike="noStrike" dirty="0">
                          <a:latin typeface="Arial"/>
                        </a:rPr>
                        <a:t>2.7</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785786" y="2643182"/>
            <a:ext cx="6921521" cy="1500187"/>
          </a:xfrm>
        </p:spPr>
        <p:txBody>
          <a:bodyPr vert="horz" lIns="91440" tIns="45720" rIns="91440" bIns="45720" rtlCol="0" anchor="t">
            <a:normAutofit/>
          </a:bodyPr>
          <a:lstStyle/>
          <a:p>
            <a:pPr marL="514350" indent="-514350" algn="ctr"/>
            <a:r>
              <a:rPr lang="fr-FR" sz="4000" b="1" cap="all" dirty="0" smtClean="0">
                <a:solidFill>
                  <a:schemeClr val="tx1"/>
                </a:solidFill>
                <a:latin typeface="+mj-lt"/>
                <a:ea typeface="+mj-ea"/>
                <a:cs typeface="+mj-cs"/>
              </a:rPr>
              <a:t>5.	Evolutions et </a:t>
            </a:r>
            <a:r>
              <a:rPr lang="fr-FR" sz="4000" b="1" cap="all" dirty="0">
                <a:solidFill>
                  <a:schemeClr val="tx1"/>
                </a:solidFill>
                <a:latin typeface="+mj-lt"/>
                <a:ea typeface="+mj-ea"/>
                <a:cs typeface="+mj-cs"/>
              </a:rPr>
              <a:t>perspectives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Evolutions et perspectives</a:t>
            </a:r>
            <a:endParaRPr lang="fr-FR" dirty="0"/>
          </a:p>
        </p:txBody>
      </p:sp>
      <p:sp>
        <p:nvSpPr>
          <p:cNvPr id="3" name="Espace réservé du contenu 2"/>
          <p:cNvSpPr>
            <a:spLocks noGrp="1"/>
          </p:cNvSpPr>
          <p:nvPr>
            <p:ph idx="1"/>
          </p:nvPr>
        </p:nvSpPr>
        <p:spPr/>
        <p:txBody>
          <a:bodyPr/>
          <a:lstStyle/>
          <a:p>
            <a:r>
              <a:rPr lang="fr-FR" dirty="0" smtClean="0"/>
              <a:t>Développements nouveau en cours:</a:t>
            </a:r>
          </a:p>
          <a:p>
            <a:pPr lvl="1"/>
            <a:r>
              <a:rPr lang="fr-FR" dirty="0" smtClean="0"/>
              <a:t>Données</a:t>
            </a:r>
          </a:p>
          <a:p>
            <a:pPr lvl="2"/>
            <a:r>
              <a:rPr lang="fr-FR" dirty="0" smtClean="0"/>
              <a:t>Huiles végétales détaillées</a:t>
            </a:r>
          </a:p>
          <a:p>
            <a:pPr lvl="2"/>
            <a:r>
              <a:rPr lang="fr-FR" dirty="0" smtClean="0"/>
              <a:t>DDGS</a:t>
            </a:r>
          </a:p>
          <a:p>
            <a:pPr lvl="2"/>
            <a:r>
              <a:rPr lang="fr-FR" dirty="0" smtClean="0"/>
              <a:t>Tourteaux d’oléagineux</a:t>
            </a:r>
          </a:p>
          <a:p>
            <a:pPr lvl="1"/>
            <a:r>
              <a:rPr lang="fr-FR" dirty="0" smtClean="0"/>
              <a:t>Modélisation</a:t>
            </a:r>
          </a:p>
          <a:p>
            <a:pPr lvl="2"/>
            <a:r>
              <a:rPr lang="fr-FR" dirty="0" err="1" smtClean="0"/>
              <a:t>Reflexion</a:t>
            </a:r>
            <a:r>
              <a:rPr lang="fr-FR" dirty="0" smtClean="0"/>
              <a:t> sur le lien </a:t>
            </a:r>
            <a:r>
              <a:rPr lang="fr-FR" dirty="0" err="1" smtClean="0"/>
              <a:t>livestock</a:t>
            </a:r>
            <a:r>
              <a:rPr lang="fr-FR" dirty="0" smtClean="0"/>
              <a:t> / land use</a:t>
            </a:r>
          </a:p>
          <a:p>
            <a:pPr lvl="2"/>
            <a:r>
              <a:rPr lang="fr-FR" dirty="0" smtClean="0"/>
              <a:t>Simplification des hypothèses pour analyse de sensibilité massive</a:t>
            </a:r>
          </a:p>
          <a:p>
            <a:pPr lvl="1"/>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Initiatives dans le cadre de la directive européenne sur l’usage des énergies renouvelables dans les transports</a:t>
            </a:r>
            <a:endParaRPr lang="fr-FR" sz="2800" dirty="0"/>
          </a:p>
        </p:txBody>
      </p:sp>
      <p:sp>
        <p:nvSpPr>
          <p:cNvPr id="3" name="Espace réservé du contenu 2"/>
          <p:cNvSpPr>
            <a:spLocks noGrp="1"/>
          </p:cNvSpPr>
          <p:nvPr>
            <p:ph idx="1"/>
          </p:nvPr>
        </p:nvSpPr>
        <p:spPr/>
        <p:txBody>
          <a:bodyPr>
            <a:normAutofit fontScale="92500" lnSpcReduction="10000"/>
          </a:bodyPr>
          <a:lstStyle/>
          <a:p>
            <a:r>
              <a:rPr lang="fr-FR" dirty="0" smtClean="0"/>
              <a:t>Policy: Commission européenne:</a:t>
            </a:r>
          </a:p>
          <a:p>
            <a:pPr lvl="1"/>
            <a:r>
              <a:rPr lang="fr-FR" dirty="0" smtClean="0"/>
              <a:t>DG Trade: Commande de résultats pour fin septembre/début octobre: effets marginaux des ILUC et politique commerciale</a:t>
            </a:r>
          </a:p>
          <a:p>
            <a:pPr lvl="1"/>
            <a:r>
              <a:rPr lang="fr-FR" dirty="0" smtClean="0"/>
              <a:t>Initiative conjointe du JRC et de l’OCDE pour faire une comparaison des modèles et de leurs résultats</a:t>
            </a:r>
          </a:p>
          <a:p>
            <a:r>
              <a:rPr lang="fr-FR" dirty="0" smtClean="0"/>
              <a:t>Recherche:</a:t>
            </a:r>
          </a:p>
          <a:p>
            <a:pPr lvl="1"/>
            <a:r>
              <a:rPr lang="fr-FR" dirty="0" smtClean="0"/>
              <a:t>FP7 </a:t>
            </a:r>
            <a:r>
              <a:rPr lang="fr-FR" dirty="0" err="1" smtClean="0"/>
              <a:t>AgFoodTrade</a:t>
            </a:r>
            <a:endParaRPr lang="fr-FR" dirty="0" smtClean="0"/>
          </a:p>
          <a:p>
            <a:pPr lvl="1"/>
            <a:r>
              <a:rPr lang="fr-FR" dirty="0" smtClean="0"/>
              <a:t>poursuite des travaux dans le cadre IFPRI (impacts et opportunités PVD)</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lnSpcReduction="10000"/>
          </a:bodyPr>
          <a:lstStyle/>
          <a:p>
            <a:r>
              <a:rPr lang="fr-FR" sz="2800" dirty="0" smtClean="0"/>
              <a:t>Un problématique complexe qui se heurte aux limites actuelles du savoir et des outils </a:t>
            </a:r>
          </a:p>
          <a:p>
            <a:r>
              <a:rPr lang="fr-FR" sz="2800" dirty="0" smtClean="0"/>
              <a:t>Une forte demande des décideurs face à la pression des acteurs et au manque d’information</a:t>
            </a:r>
          </a:p>
          <a:p>
            <a:r>
              <a:rPr lang="fr-FR" sz="2800" dirty="0" smtClean="0"/>
              <a:t>Un décalage de temporalité délicat à gérer face à l’agenda politique</a:t>
            </a:r>
          </a:p>
          <a:p>
            <a:r>
              <a:rPr lang="fr-FR" sz="2800" dirty="0" smtClean="0"/>
              <a:t>Le contexte des négociations climatiques rajoutent un besoin d’expertise</a:t>
            </a:r>
          </a:p>
          <a:p>
            <a:r>
              <a:rPr lang="fr-FR" sz="2800" dirty="0" smtClean="0"/>
              <a:t>Des pistes de recherche nombreuses promettant encore des années de mobilisation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43438" y="3929063"/>
            <a:ext cx="2000250" cy="642937"/>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dirty="0"/>
          </a:p>
        </p:txBody>
      </p:sp>
      <p:sp>
        <p:nvSpPr>
          <p:cNvPr id="9" name="Rectangle 8"/>
          <p:cNvSpPr/>
          <p:nvPr/>
        </p:nvSpPr>
        <p:spPr>
          <a:xfrm>
            <a:off x="4643438" y="3429000"/>
            <a:ext cx="2000250" cy="114300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Fossil</a:t>
            </a:r>
            <a:r>
              <a:rPr lang="fr-FR" dirty="0"/>
              <a:t> fuel</a:t>
            </a:r>
            <a:br>
              <a:rPr lang="fr-FR" dirty="0"/>
            </a:br>
            <a:r>
              <a:rPr lang="fr-FR" sz="900" dirty="0"/>
              <a:t/>
            </a:r>
            <a:br>
              <a:rPr lang="fr-FR" sz="900" dirty="0"/>
            </a:br>
            <a:r>
              <a:rPr lang="fr-FR" sz="1600" dirty="0"/>
              <a:t>(</a:t>
            </a:r>
            <a:r>
              <a:rPr lang="fr-FR" sz="1600" dirty="0" err="1"/>
              <a:t>fixed</a:t>
            </a:r>
            <a:r>
              <a:rPr lang="fr-FR" sz="1600" dirty="0"/>
              <a:t> </a:t>
            </a:r>
            <a:r>
              <a:rPr lang="fr-FR" sz="1600" dirty="0" err="1"/>
              <a:t>shares</a:t>
            </a:r>
            <a:r>
              <a:rPr lang="fr-FR" sz="1600" dirty="0"/>
              <a:t> of </a:t>
            </a:r>
            <a:r>
              <a:rPr lang="fr-FR" sz="1600" dirty="0" err="1"/>
              <a:t>gasoline</a:t>
            </a:r>
            <a:r>
              <a:rPr lang="fr-FR" sz="1600" dirty="0"/>
              <a:t> and diesel)</a:t>
            </a:r>
            <a:endParaRPr lang="fr-FR" dirty="0"/>
          </a:p>
        </p:txBody>
      </p:sp>
      <p:sp>
        <p:nvSpPr>
          <p:cNvPr id="23556" name="Titre 1"/>
          <p:cNvSpPr>
            <a:spLocks noGrp="1"/>
          </p:cNvSpPr>
          <p:nvPr>
            <p:ph type="title" idx="4294967295"/>
          </p:nvPr>
        </p:nvSpPr>
        <p:spPr/>
        <p:txBody>
          <a:bodyPr>
            <a:normAutofit fontScale="90000"/>
          </a:bodyPr>
          <a:lstStyle/>
          <a:p>
            <a:pPr eaLnBrk="1" hangingPunct="1"/>
            <a:r>
              <a:rPr lang="fr-FR" sz="3600" smtClean="0"/>
              <a:t>An explicit implementation</a:t>
            </a:r>
            <a:br>
              <a:rPr lang="fr-FR" sz="3600" smtClean="0"/>
            </a:br>
            <a:r>
              <a:rPr lang="fr-FR" sz="3600" smtClean="0"/>
              <a:t>of biofuels in GTAP7 (2004)</a:t>
            </a:r>
          </a:p>
        </p:txBody>
      </p:sp>
      <p:sp>
        <p:nvSpPr>
          <p:cNvPr id="4" name="Rectangle 3"/>
          <p:cNvSpPr/>
          <p:nvPr/>
        </p:nvSpPr>
        <p:spPr>
          <a:xfrm>
            <a:off x="2143125" y="1500188"/>
            <a:ext cx="2286000" cy="785812"/>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a:solidFill>
                  <a:srgbClr val="000000"/>
                </a:solidFill>
                <a:latin typeface="Calibri" pitchFamily="34" charset="0"/>
              </a:rPr>
              <a:t>Other transportation sector (OTP)</a:t>
            </a:r>
          </a:p>
        </p:txBody>
      </p:sp>
      <p:sp>
        <p:nvSpPr>
          <p:cNvPr id="5" name="Rectangle 4"/>
          <p:cNvSpPr/>
          <p:nvPr/>
        </p:nvSpPr>
        <p:spPr>
          <a:xfrm>
            <a:off x="4714875" y="1500188"/>
            <a:ext cx="2286000" cy="785812"/>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Final consumer</a:t>
            </a:r>
          </a:p>
        </p:txBody>
      </p:sp>
      <p:sp>
        <p:nvSpPr>
          <p:cNvPr id="7" name="Rectangle 6"/>
          <p:cNvSpPr/>
          <p:nvPr/>
        </p:nvSpPr>
        <p:spPr>
          <a:xfrm>
            <a:off x="2714625" y="3429000"/>
            <a:ext cx="1714500" cy="114300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Biodiesel</a:t>
            </a:r>
          </a:p>
        </p:txBody>
      </p:sp>
      <p:sp>
        <p:nvSpPr>
          <p:cNvPr id="8" name="Rectangle 7"/>
          <p:cNvSpPr/>
          <p:nvPr/>
        </p:nvSpPr>
        <p:spPr>
          <a:xfrm>
            <a:off x="857250" y="3429000"/>
            <a:ext cx="1714500" cy="114300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Ethanol</a:t>
            </a:r>
          </a:p>
        </p:txBody>
      </p:sp>
      <p:sp>
        <p:nvSpPr>
          <p:cNvPr id="10" name="Rectangle 9"/>
          <p:cNvSpPr/>
          <p:nvPr/>
        </p:nvSpPr>
        <p:spPr>
          <a:xfrm>
            <a:off x="6786563" y="3429000"/>
            <a:ext cx="2143125" cy="114300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Other</a:t>
            </a:r>
            <a:r>
              <a:rPr lang="fr-FR" dirty="0"/>
              <a:t> </a:t>
            </a:r>
            <a:r>
              <a:rPr lang="fr-FR" dirty="0" err="1"/>
              <a:t>petroleum</a:t>
            </a:r>
            <a:r>
              <a:rPr lang="fr-FR" dirty="0"/>
              <a:t> and coke </a:t>
            </a:r>
            <a:r>
              <a:rPr lang="fr-FR" dirty="0" err="1"/>
              <a:t>products</a:t>
            </a:r>
            <a:endParaRPr lang="fr-FR" dirty="0"/>
          </a:p>
        </p:txBody>
      </p:sp>
      <p:sp>
        <p:nvSpPr>
          <p:cNvPr id="11" name="Accolade ouvrante 10"/>
          <p:cNvSpPr/>
          <p:nvPr/>
        </p:nvSpPr>
        <p:spPr>
          <a:xfrm rot="5400000">
            <a:off x="6643688" y="1071563"/>
            <a:ext cx="285750" cy="4286250"/>
          </a:xfrm>
          <a:prstGeom prst="leftBrace">
            <a:avLst>
              <a:gd name="adj1" fmla="val 659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fr-FR"/>
          </a:p>
        </p:txBody>
      </p:sp>
      <p:sp>
        <p:nvSpPr>
          <p:cNvPr id="23563" name="ZoneTexte 12"/>
          <p:cNvSpPr txBox="1">
            <a:spLocks noChangeArrowheads="1"/>
          </p:cNvSpPr>
          <p:nvPr/>
        </p:nvSpPr>
        <p:spPr bwMode="auto">
          <a:xfrm>
            <a:off x="6286500" y="2701925"/>
            <a:ext cx="1314450" cy="366713"/>
          </a:xfrm>
          <a:prstGeom prst="rect">
            <a:avLst/>
          </a:prstGeom>
          <a:noFill/>
          <a:ln w="9525">
            <a:noFill/>
            <a:miter lim="800000"/>
            <a:headEnd/>
            <a:tailEnd/>
          </a:ln>
        </p:spPr>
        <p:txBody>
          <a:bodyPr wrap="none">
            <a:spAutoFit/>
          </a:bodyPr>
          <a:lstStyle/>
          <a:p>
            <a:r>
              <a:rPr lang="fr-FR">
                <a:latin typeface="Calibri" pitchFamily="34" charset="0"/>
              </a:rPr>
              <a:t>P_C sector</a:t>
            </a:r>
          </a:p>
        </p:txBody>
      </p:sp>
      <p:cxnSp>
        <p:nvCxnSpPr>
          <p:cNvPr id="17" name="Connecteur en angle 16"/>
          <p:cNvCxnSpPr>
            <a:stCxn id="9" idx="0"/>
            <a:endCxn id="5" idx="2"/>
          </p:cNvCxnSpPr>
          <p:nvPr/>
        </p:nvCxnSpPr>
        <p:spPr>
          <a:xfrm rot="5400000" flipH="1" flipV="1">
            <a:off x="5179219" y="2750344"/>
            <a:ext cx="1143000" cy="214312"/>
          </a:xfrm>
          <a:prstGeom prst="bentConnector3">
            <a:avLst>
              <a:gd name="adj1" fmla="val 316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7" idx="0"/>
            <a:endCxn id="5" idx="2"/>
          </p:cNvCxnSpPr>
          <p:nvPr/>
        </p:nvCxnSpPr>
        <p:spPr>
          <a:xfrm rot="5400000" flipH="1" flipV="1">
            <a:off x="4143375" y="1714500"/>
            <a:ext cx="1143000" cy="2286000"/>
          </a:xfrm>
          <a:prstGeom prst="bentConnector3">
            <a:avLst>
              <a:gd name="adj1" fmla="val 316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8" idx="0"/>
            <a:endCxn id="5" idx="2"/>
          </p:cNvCxnSpPr>
          <p:nvPr/>
        </p:nvCxnSpPr>
        <p:spPr>
          <a:xfrm rot="5400000" flipH="1" flipV="1">
            <a:off x="3214688" y="785812"/>
            <a:ext cx="1143000" cy="4143375"/>
          </a:xfrm>
          <a:prstGeom prst="bentConnector3">
            <a:avLst>
              <a:gd name="adj1" fmla="val 316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en angle 40"/>
          <p:cNvCxnSpPr>
            <a:stCxn id="7" idx="0"/>
            <a:endCxn id="4" idx="2"/>
          </p:cNvCxnSpPr>
          <p:nvPr/>
        </p:nvCxnSpPr>
        <p:spPr>
          <a:xfrm rot="16200000" flipV="1">
            <a:off x="2857500" y="2714625"/>
            <a:ext cx="1143000" cy="285750"/>
          </a:xfrm>
          <a:prstGeom prst="bentConnector3">
            <a:avLst>
              <a:gd name="adj1" fmla="val 31600"/>
            </a:avLst>
          </a:prstGeom>
          <a:ln>
            <a:tailEnd type="arrow"/>
          </a:ln>
        </p:spPr>
        <p:style>
          <a:lnRef idx="1">
            <a:schemeClr val="accent1"/>
          </a:lnRef>
          <a:fillRef idx="0">
            <a:schemeClr val="accent1"/>
          </a:fillRef>
          <a:effectRef idx="0">
            <a:schemeClr val="accent1"/>
          </a:effectRef>
          <a:fontRef idx="minor">
            <a:schemeClr val="tx1"/>
          </a:fontRef>
        </p:style>
      </p:cxnSp>
      <p:sp>
        <p:nvSpPr>
          <p:cNvPr id="23568" name="ZoneTexte 43"/>
          <p:cNvSpPr txBox="1">
            <a:spLocks noChangeArrowheads="1"/>
          </p:cNvSpPr>
          <p:nvPr/>
        </p:nvSpPr>
        <p:spPr bwMode="auto">
          <a:xfrm>
            <a:off x="1687513" y="2428875"/>
            <a:ext cx="4032250" cy="641350"/>
          </a:xfrm>
          <a:prstGeom prst="rect">
            <a:avLst/>
          </a:prstGeom>
          <a:noFill/>
          <a:ln w="9525">
            <a:noFill/>
            <a:miter lim="800000"/>
            <a:headEnd/>
            <a:tailEnd/>
          </a:ln>
        </p:spPr>
        <p:txBody>
          <a:bodyPr wrap="none">
            <a:spAutoFit/>
          </a:bodyPr>
          <a:lstStyle/>
          <a:p>
            <a:pPr algn="ctr"/>
            <a:r>
              <a:rPr lang="fr-FR">
                <a:latin typeface="Calibri" pitchFamily="34" charset="0"/>
              </a:rPr>
              <a:t>Fuel composition in biofuels</a:t>
            </a:r>
            <a:br>
              <a:rPr lang="fr-FR">
                <a:latin typeface="Calibri" pitchFamily="34" charset="0"/>
              </a:rPr>
            </a:br>
            <a:r>
              <a:rPr lang="fr-FR">
                <a:latin typeface="Calibri" pitchFamily="34" charset="0"/>
              </a:rPr>
              <a:t>(mandate driven – exogenous shares)</a:t>
            </a:r>
          </a:p>
        </p:txBody>
      </p:sp>
      <p:sp>
        <p:nvSpPr>
          <p:cNvPr id="48" name="Rectangle 47"/>
          <p:cNvSpPr/>
          <p:nvPr/>
        </p:nvSpPr>
        <p:spPr>
          <a:xfrm>
            <a:off x="142875" y="5286375"/>
            <a:ext cx="857250" cy="85725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Corn</a:t>
            </a:r>
          </a:p>
        </p:txBody>
      </p:sp>
      <p:sp>
        <p:nvSpPr>
          <p:cNvPr id="49" name="Rectangle 48"/>
          <p:cNvSpPr/>
          <p:nvPr/>
        </p:nvSpPr>
        <p:spPr>
          <a:xfrm>
            <a:off x="1071563" y="5286375"/>
            <a:ext cx="857250" cy="8572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Wheat</a:t>
            </a:r>
            <a:endParaRPr lang="fr-FR" dirty="0"/>
          </a:p>
        </p:txBody>
      </p:sp>
      <p:sp>
        <p:nvSpPr>
          <p:cNvPr id="51" name="Rectangle 50"/>
          <p:cNvSpPr/>
          <p:nvPr/>
        </p:nvSpPr>
        <p:spPr>
          <a:xfrm>
            <a:off x="2000250" y="5286375"/>
            <a:ext cx="857250" cy="8572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a:t>Sugar</a:t>
            </a:r>
            <a:r>
              <a:rPr lang="fr-FR" dirty="0"/>
              <a:t/>
            </a:r>
            <a:br>
              <a:rPr lang="fr-FR" dirty="0"/>
            </a:br>
            <a:r>
              <a:rPr lang="fr-FR" dirty="0" err="1"/>
              <a:t>crops</a:t>
            </a:r>
            <a:endParaRPr lang="fr-FR" dirty="0"/>
          </a:p>
        </p:txBody>
      </p:sp>
      <p:sp>
        <p:nvSpPr>
          <p:cNvPr id="52" name="Rectangle 51"/>
          <p:cNvSpPr/>
          <p:nvPr/>
        </p:nvSpPr>
        <p:spPr>
          <a:xfrm>
            <a:off x="3000370" y="6143602"/>
            <a:ext cx="1143002" cy="571546"/>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smtClean="0"/>
              <a:t>Oilseeds</a:t>
            </a:r>
            <a:endParaRPr lang="fr-FR" dirty="0"/>
          </a:p>
        </p:txBody>
      </p:sp>
      <p:cxnSp>
        <p:nvCxnSpPr>
          <p:cNvPr id="55" name="Connecteur droit avec flèche 54"/>
          <p:cNvCxnSpPr>
            <a:stCxn id="48" idx="0"/>
            <a:endCxn id="8" idx="2"/>
          </p:cNvCxnSpPr>
          <p:nvPr/>
        </p:nvCxnSpPr>
        <p:spPr>
          <a:xfrm rot="5400000" flipH="1" flipV="1">
            <a:off x="785812" y="4357688"/>
            <a:ext cx="71437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49" idx="0"/>
            <a:endCxn id="8" idx="2"/>
          </p:cNvCxnSpPr>
          <p:nvPr/>
        </p:nvCxnSpPr>
        <p:spPr>
          <a:xfrm rot="5400000" flipH="1" flipV="1">
            <a:off x="1250156" y="4822032"/>
            <a:ext cx="71437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51" idx="0"/>
            <a:endCxn id="8" idx="2"/>
          </p:cNvCxnSpPr>
          <p:nvPr/>
        </p:nvCxnSpPr>
        <p:spPr>
          <a:xfrm rot="16200000" flipV="1">
            <a:off x="1714500" y="4572000"/>
            <a:ext cx="714375"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52" idx="0"/>
            <a:endCxn id="47" idx="2"/>
          </p:cNvCxnSpPr>
          <p:nvPr/>
        </p:nvCxnSpPr>
        <p:spPr>
          <a:xfrm rot="16200000" flipV="1">
            <a:off x="3322203" y="5893934"/>
            <a:ext cx="495411" cy="3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9" name="ZoneTexte 63"/>
          <p:cNvSpPr txBox="1">
            <a:spLocks noChangeArrowheads="1"/>
          </p:cNvSpPr>
          <p:nvPr/>
        </p:nvSpPr>
        <p:spPr bwMode="auto">
          <a:xfrm>
            <a:off x="6072220" y="4786322"/>
            <a:ext cx="3143250" cy="915988"/>
          </a:xfrm>
          <a:prstGeom prst="rect">
            <a:avLst/>
          </a:prstGeom>
          <a:noFill/>
          <a:ln w="9525">
            <a:noFill/>
            <a:miter lim="800000"/>
            <a:headEnd/>
            <a:tailEnd/>
          </a:ln>
        </p:spPr>
        <p:txBody>
          <a:bodyPr>
            <a:spAutoFit/>
          </a:bodyPr>
          <a:lstStyle/>
          <a:p>
            <a:r>
              <a:rPr lang="fr-FR" dirty="0">
                <a:latin typeface="Calibri" pitchFamily="34" charset="0"/>
              </a:rPr>
              <a:t>+ </a:t>
            </a:r>
            <a:r>
              <a:rPr lang="fr-FR" dirty="0" err="1">
                <a:latin typeface="Calibri" pitchFamily="34" charset="0"/>
              </a:rPr>
              <a:t>Other</a:t>
            </a:r>
            <a:r>
              <a:rPr lang="fr-FR" dirty="0">
                <a:latin typeface="Calibri" pitchFamily="34" charset="0"/>
              </a:rPr>
              <a:t> </a:t>
            </a:r>
            <a:r>
              <a:rPr lang="fr-FR" dirty="0" err="1">
                <a:latin typeface="Calibri" pitchFamily="34" charset="0"/>
              </a:rPr>
              <a:t>intermediate</a:t>
            </a:r>
            <a:r>
              <a:rPr lang="fr-FR" dirty="0">
                <a:latin typeface="Calibri" pitchFamily="34" charset="0"/>
              </a:rPr>
              <a:t> </a:t>
            </a:r>
            <a:r>
              <a:rPr lang="fr-FR" dirty="0" err="1">
                <a:latin typeface="Calibri" pitchFamily="34" charset="0"/>
              </a:rPr>
              <a:t>products</a:t>
            </a:r>
            <a:r>
              <a:rPr lang="fr-FR" dirty="0">
                <a:latin typeface="Calibri" pitchFamily="34" charset="0"/>
              </a:rPr>
              <a:t> and </a:t>
            </a:r>
            <a:r>
              <a:rPr lang="fr-FR" dirty="0" err="1">
                <a:latin typeface="Calibri" pitchFamily="34" charset="0"/>
              </a:rPr>
              <a:t>traditional</a:t>
            </a:r>
            <a:r>
              <a:rPr lang="fr-FR" dirty="0">
                <a:latin typeface="Calibri" pitchFamily="34" charset="0"/>
              </a:rPr>
              <a:t> </a:t>
            </a:r>
            <a:r>
              <a:rPr lang="fr-FR" dirty="0" err="1">
                <a:latin typeface="Calibri" pitchFamily="34" charset="0"/>
              </a:rPr>
              <a:t>factors</a:t>
            </a:r>
            <a:endParaRPr lang="fr-FR" dirty="0">
              <a:latin typeface="Calibri" pitchFamily="34" charset="0"/>
            </a:endParaRPr>
          </a:p>
        </p:txBody>
      </p:sp>
      <p:sp>
        <p:nvSpPr>
          <p:cNvPr id="65" name="Rectangle 64"/>
          <p:cNvSpPr/>
          <p:nvPr/>
        </p:nvSpPr>
        <p:spPr>
          <a:xfrm>
            <a:off x="7072313" y="6429375"/>
            <a:ext cx="1857375" cy="28575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New </a:t>
            </a:r>
            <a:r>
              <a:rPr lang="fr-FR" dirty="0" err="1"/>
              <a:t>sectors</a:t>
            </a:r>
            <a:endParaRPr lang="fr-FR" dirty="0"/>
          </a:p>
        </p:txBody>
      </p:sp>
      <p:sp>
        <p:nvSpPr>
          <p:cNvPr id="66" name="Rectangle 65"/>
          <p:cNvSpPr/>
          <p:nvPr/>
        </p:nvSpPr>
        <p:spPr>
          <a:xfrm>
            <a:off x="7072313" y="6072188"/>
            <a:ext cx="1857375" cy="285750"/>
          </a:xfrm>
          <a:prstGeom prst="rect">
            <a:avLst/>
          </a:prstGeom>
          <a:solidFill>
            <a:srgbClr val="FFFF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a:t>GTAP7 </a:t>
            </a:r>
            <a:r>
              <a:rPr lang="fr-FR" dirty="0" err="1"/>
              <a:t>sectors</a:t>
            </a:r>
            <a:endParaRPr lang="fr-FR" dirty="0"/>
          </a:p>
        </p:txBody>
      </p:sp>
      <p:sp>
        <p:nvSpPr>
          <p:cNvPr id="67" name="Ellipse 66"/>
          <p:cNvSpPr/>
          <p:nvPr/>
        </p:nvSpPr>
        <p:spPr>
          <a:xfrm>
            <a:off x="1500188" y="2571750"/>
            <a:ext cx="357187" cy="357188"/>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1</a:t>
            </a:r>
          </a:p>
        </p:txBody>
      </p:sp>
      <p:sp>
        <p:nvSpPr>
          <p:cNvPr id="68" name="Ellipse 67"/>
          <p:cNvSpPr/>
          <p:nvPr/>
        </p:nvSpPr>
        <p:spPr>
          <a:xfrm>
            <a:off x="500063" y="4714875"/>
            <a:ext cx="357187" cy="357188"/>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b="1" dirty="0"/>
              <a:t>2</a:t>
            </a:r>
          </a:p>
        </p:txBody>
      </p:sp>
      <p:sp>
        <p:nvSpPr>
          <p:cNvPr id="47" name="Rectangle 46"/>
          <p:cNvSpPr/>
          <p:nvPr/>
        </p:nvSpPr>
        <p:spPr>
          <a:xfrm>
            <a:off x="3103602" y="4790941"/>
            <a:ext cx="928686" cy="857250"/>
          </a:xfrm>
          <a:prstGeom prst="rect">
            <a:avLst/>
          </a:prstGeom>
          <a:solidFill>
            <a:srgbClr val="FFFFFF"/>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dirty="0" err="1" smtClean="0"/>
              <a:t>Vegetable</a:t>
            </a:r>
            <a:r>
              <a:rPr lang="fr-FR" dirty="0" smtClean="0"/>
              <a:t> </a:t>
            </a:r>
            <a:r>
              <a:rPr lang="fr-FR" dirty="0" err="1" smtClean="0"/>
              <a:t>oil</a:t>
            </a:r>
            <a:endParaRPr lang="fr-FR" dirty="0"/>
          </a:p>
        </p:txBody>
      </p:sp>
      <p:cxnSp>
        <p:nvCxnSpPr>
          <p:cNvPr id="76" name="Connecteur droit avec flèche 75"/>
          <p:cNvCxnSpPr>
            <a:stCxn id="47" idx="0"/>
            <a:endCxn id="7" idx="2"/>
          </p:cNvCxnSpPr>
          <p:nvPr/>
        </p:nvCxnSpPr>
        <p:spPr>
          <a:xfrm rot="5400000" flipH="1" flipV="1">
            <a:off x="3460440" y="4679506"/>
            <a:ext cx="218941" cy="3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Accolade fermante 88"/>
          <p:cNvSpPr/>
          <p:nvPr/>
        </p:nvSpPr>
        <p:spPr>
          <a:xfrm>
            <a:off x="4357686" y="4786322"/>
            <a:ext cx="428628" cy="18573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0" name="ZoneTexte 89"/>
          <p:cNvSpPr txBox="1"/>
          <p:nvPr/>
        </p:nvSpPr>
        <p:spPr>
          <a:xfrm>
            <a:off x="4929190" y="5429264"/>
            <a:ext cx="1143008" cy="646331"/>
          </a:xfrm>
          <a:prstGeom prst="rect">
            <a:avLst/>
          </a:prstGeom>
          <a:noFill/>
        </p:spPr>
        <p:txBody>
          <a:bodyPr wrap="square" rtlCol="0">
            <a:spAutoFit/>
          </a:bodyPr>
          <a:lstStyle/>
          <a:p>
            <a:r>
              <a:rPr lang="fr-FR" dirty="0" smtClean="0"/>
              <a:t>Split </a:t>
            </a:r>
            <a:r>
              <a:rPr lang="fr-FR" dirty="0" err="1" smtClean="0"/>
              <a:t>with</a:t>
            </a:r>
            <a:r>
              <a:rPr lang="fr-FR" dirty="0" smtClean="0"/>
              <a:t> 4 </a:t>
            </a:r>
            <a:r>
              <a:rPr lang="fr-FR" dirty="0" err="1" smtClean="0"/>
              <a:t>oil</a:t>
            </a:r>
            <a:r>
              <a:rPr lang="fr-FR" dirty="0" smtClean="0"/>
              <a:t> types</a:t>
            </a:r>
            <a:endParaRPr lang="fr-F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785786" y="2643182"/>
            <a:ext cx="6921521" cy="1500187"/>
          </a:xfrm>
        </p:spPr>
        <p:txBody>
          <a:bodyPr vert="horz" lIns="91440" tIns="45720" rIns="91440" bIns="45720" rtlCol="0" anchor="t">
            <a:normAutofit/>
          </a:bodyPr>
          <a:lstStyle/>
          <a:p>
            <a:pPr marL="514350" indent="-514350" algn="ctr"/>
            <a:r>
              <a:rPr lang="fr-FR" sz="4000" b="1" cap="all" dirty="0" smtClean="0">
                <a:solidFill>
                  <a:schemeClr val="tx1"/>
                </a:solidFill>
                <a:latin typeface="+mj-lt"/>
                <a:ea typeface="+mj-ea"/>
                <a:cs typeface="+mj-cs"/>
              </a:rPr>
              <a:t>3.	Zoom </a:t>
            </a:r>
            <a:r>
              <a:rPr lang="fr-FR" sz="4000" b="1" cap="all" dirty="0">
                <a:solidFill>
                  <a:schemeClr val="tx1"/>
                </a:solidFill>
                <a:latin typeface="+mj-lt"/>
                <a:ea typeface="+mj-ea"/>
                <a:cs typeface="+mj-cs"/>
              </a:rPr>
              <a:t>sur la modélisation de la </a:t>
            </a:r>
            <a:r>
              <a:rPr lang="fr-FR" sz="4000" b="1" cap="all" dirty="0" smtClean="0">
                <a:solidFill>
                  <a:schemeClr val="tx1"/>
                </a:solidFill>
                <a:latin typeface="+mj-lt"/>
                <a:ea typeface="+mj-ea"/>
                <a:cs typeface="+mj-cs"/>
              </a:rPr>
              <a:t>terre</a:t>
            </a:r>
            <a:endParaRPr lang="fr-FR" sz="4000" b="1" cap="all" dirty="0">
              <a:solidFill>
                <a:schemeClr val="tx1"/>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idx="4294967295"/>
          </p:nvPr>
        </p:nvSpPr>
        <p:spPr>
          <a:xfrm>
            <a:off x="1447800" y="357188"/>
            <a:ext cx="7162800" cy="584200"/>
          </a:xfrm>
        </p:spPr>
        <p:txBody>
          <a:bodyPr>
            <a:normAutofit fontScale="90000"/>
          </a:bodyPr>
          <a:lstStyle/>
          <a:p>
            <a:pPr eaLnBrk="1" hangingPunct="1"/>
            <a:r>
              <a:rPr lang="fr-FR" sz="3600" smtClean="0"/>
              <a:t>Land use: our modelling framework</a:t>
            </a:r>
          </a:p>
        </p:txBody>
      </p:sp>
      <p:sp>
        <p:nvSpPr>
          <p:cNvPr id="9219" name="Espace réservé du contenu 2"/>
          <p:cNvSpPr>
            <a:spLocks noGrp="1"/>
          </p:cNvSpPr>
          <p:nvPr>
            <p:ph idx="4294967295"/>
          </p:nvPr>
        </p:nvSpPr>
        <p:spPr/>
        <p:txBody>
          <a:bodyPr/>
          <a:lstStyle/>
          <a:p>
            <a:pPr eaLnBrk="1" hangingPunct="1"/>
            <a:r>
              <a:rPr lang="fr-FR" sz="2400" smtClean="0"/>
              <a:t>Description of regions with several 18 AEZ</a:t>
            </a:r>
            <a:br>
              <a:rPr lang="fr-FR" sz="2400" smtClean="0"/>
            </a:br>
            <a:r>
              <a:rPr lang="fr-FR" sz="2400" smtClean="0"/>
              <a:t>(GTAP-AEZ)</a:t>
            </a:r>
          </a:p>
          <a:p>
            <a:pPr eaLnBrk="1" hangingPunct="1"/>
            <a:r>
              <a:rPr lang="fr-FR" sz="2400" smtClean="0"/>
              <a:t>Land rents // Physical land values</a:t>
            </a:r>
          </a:p>
          <a:p>
            <a:pPr eaLnBrk="1" hangingPunct="1"/>
            <a:r>
              <a:rPr lang="fr-FR" sz="2400" smtClean="0"/>
              <a:t>Substitution tree using multinested CET</a:t>
            </a:r>
          </a:p>
          <a:p>
            <a:pPr eaLnBrk="1" hangingPunct="1"/>
            <a:r>
              <a:rPr lang="fr-FR" sz="2400" smtClean="0"/>
              <a:t>Module for land expansion with an exogenous and an endogenous component</a:t>
            </a:r>
          </a:p>
          <a:p>
            <a:pPr eaLnBrk="1" hangingPunct="1"/>
            <a:r>
              <a:rPr lang="fr-FR" sz="2400" smtClean="0"/>
              <a:t>Marginal productivity factor</a:t>
            </a:r>
          </a:p>
          <a:p>
            <a:pPr eaLnBrk="1" hangingPunct="1"/>
            <a:r>
              <a:rPr lang="fr-FR" sz="2400" smtClean="0"/>
              <a:t>Crop yield:</a:t>
            </a:r>
          </a:p>
          <a:p>
            <a:pPr lvl="1" eaLnBrk="1" hangingPunct="1"/>
            <a:r>
              <a:rPr lang="fr-FR" sz="2000" smtClean="0"/>
              <a:t>Exogenous technology factor</a:t>
            </a:r>
          </a:p>
          <a:p>
            <a:pPr lvl="1" eaLnBrk="1" hangingPunct="1"/>
            <a:r>
              <a:rPr lang="fr-FR" sz="2000" smtClean="0"/>
              <a:t>Explicit use of fertiliser for modelling land productivity increase</a:t>
            </a:r>
          </a:p>
        </p:txBody>
      </p:sp>
      <p:sp>
        <p:nvSpPr>
          <p:cNvPr id="4" name="Espace réservé du numéro de diapositive 3"/>
          <p:cNvSpPr>
            <a:spLocks noGrp="1"/>
          </p:cNvSpPr>
          <p:nvPr>
            <p:ph type="sldNum" sz="quarter" idx="12"/>
          </p:nvPr>
        </p:nvSpPr>
        <p:spPr/>
        <p:txBody>
          <a:bodyPr/>
          <a:lstStyle/>
          <a:p>
            <a:pPr>
              <a:defRPr/>
            </a:pPr>
            <a:fld id="{40BF5087-7411-45FA-9E23-8C4E1C2287FD}" type="slidenum">
              <a:rPr lang="fr-FR" smtClean="0"/>
              <a:pPr>
                <a:defRPr/>
              </a:pPr>
              <a:t>7</a:t>
            </a:fld>
            <a:endParaRPr lang="fr-FR"/>
          </a:p>
        </p:txBody>
      </p:sp>
      <p:sp>
        <p:nvSpPr>
          <p:cNvPr id="9221" name="Rectangle 4"/>
          <p:cNvSpPr>
            <a:spLocks noChangeArrowheads="1"/>
          </p:cNvSpPr>
          <p:nvPr/>
        </p:nvSpPr>
        <p:spPr bwMode="auto">
          <a:xfrm>
            <a:off x="142875" y="6407150"/>
            <a:ext cx="1417638" cy="307975"/>
          </a:xfrm>
          <a:prstGeom prst="rect">
            <a:avLst/>
          </a:prstGeom>
          <a:noFill/>
          <a:ln w="9525">
            <a:noFill/>
            <a:miter lim="800000"/>
            <a:headEnd/>
            <a:tailEnd/>
          </a:ln>
        </p:spPr>
        <p:txBody>
          <a:bodyPr wrap="none">
            <a:spAutoFit/>
          </a:bodyPr>
          <a:lstStyle/>
          <a:p>
            <a:r>
              <a:rPr lang="fr-FR" sz="1400" i="1"/>
              <a:t>1 – Introduction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Land use representation in GTAP</a:t>
            </a:r>
            <a:endParaRPr lang="fr-FR" dirty="0"/>
          </a:p>
        </p:txBody>
      </p:sp>
      <p:sp>
        <p:nvSpPr>
          <p:cNvPr id="3" name="Espace réservé du texte 2"/>
          <p:cNvSpPr>
            <a:spLocks noGrp="1"/>
          </p:cNvSpPr>
          <p:nvPr>
            <p:ph type="body" idx="1"/>
          </p:nvPr>
        </p:nvSpPr>
        <p:spPr/>
        <p:txBody>
          <a:bodyPr>
            <a:normAutofit fontScale="92500" lnSpcReduction="20000"/>
          </a:bodyPr>
          <a:lstStyle/>
          <a:p>
            <a:pPr algn="ctr"/>
            <a:r>
              <a:rPr lang="en-US" dirty="0" smtClean="0"/>
              <a:t>CGE GTAP-like</a:t>
            </a:r>
            <a:br>
              <a:rPr lang="en-US" dirty="0" smtClean="0"/>
            </a:br>
            <a:r>
              <a:rPr lang="en-US" dirty="0" smtClean="0"/>
              <a:t>production function</a:t>
            </a:r>
            <a:endParaRPr lang="fr-FR" dirty="0"/>
          </a:p>
        </p:txBody>
      </p:sp>
      <p:sp>
        <p:nvSpPr>
          <p:cNvPr id="5" name="Espace réservé du texte 4"/>
          <p:cNvSpPr>
            <a:spLocks noGrp="1"/>
          </p:cNvSpPr>
          <p:nvPr>
            <p:ph type="body" sz="quarter" idx="3"/>
          </p:nvPr>
        </p:nvSpPr>
        <p:spPr/>
        <p:txBody>
          <a:bodyPr/>
          <a:lstStyle/>
          <a:p>
            <a:endParaRPr lang="fr-FR" dirty="0"/>
          </a:p>
        </p:txBody>
      </p:sp>
      <p:sp>
        <p:nvSpPr>
          <p:cNvPr id="6" name="Espace réservé du contenu 5"/>
          <p:cNvSpPr>
            <a:spLocks noGrp="1"/>
          </p:cNvSpPr>
          <p:nvPr>
            <p:ph sz="quarter" idx="4"/>
          </p:nvPr>
        </p:nvSpPr>
        <p:spPr/>
        <p:txBody>
          <a:bodyPr>
            <a:normAutofit/>
          </a:bodyPr>
          <a:lstStyle/>
          <a:p>
            <a:r>
              <a:rPr lang="en-US" sz="1600" dirty="0" smtClean="0"/>
              <a:t>Value added is decomposed into labor and capital</a:t>
            </a:r>
          </a:p>
          <a:p>
            <a:r>
              <a:rPr lang="en-US" sz="1600" dirty="0" smtClean="0"/>
              <a:t>Capital payments are decomposed into natural resources payments, land rents and capital payments</a:t>
            </a:r>
          </a:p>
          <a:p>
            <a:r>
              <a:rPr lang="en-US" sz="1600" dirty="0" smtClean="0"/>
              <a:t>Volume of payments vary according to price fluctuations</a:t>
            </a:r>
          </a:p>
          <a:p>
            <a:r>
              <a:rPr lang="en-US" sz="1600" dirty="0" err="1" smtClean="0"/>
              <a:t>Elasticities</a:t>
            </a:r>
            <a:r>
              <a:rPr lang="en-US" sz="1600" dirty="0" smtClean="0"/>
              <a:t> of land drive the representation of behavior:</a:t>
            </a:r>
          </a:p>
          <a:p>
            <a:pPr>
              <a:buNone/>
            </a:pPr>
            <a:r>
              <a:rPr lang="en-US" sz="1600" dirty="0"/>
              <a:t>	</a:t>
            </a:r>
            <a:r>
              <a:rPr lang="en-US" sz="1600" dirty="0" smtClean="0"/>
              <a:t>- low elasticity = low reaction to prices</a:t>
            </a:r>
          </a:p>
          <a:p>
            <a:pPr>
              <a:buNone/>
            </a:pPr>
            <a:r>
              <a:rPr lang="en-US" sz="1600" dirty="0"/>
              <a:t>	</a:t>
            </a:r>
            <a:r>
              <a:rPr lang="en-US" sz="1600" dirty="0" smtClean="0"/>
              <a:t>- high elasticity = neoclassical behavior of an efficient land use market</a:t>
            </a:r>
          </a:p>
          <a:p>
            <a:r>
              <a:rPr lang="en-US" sz="1600" dirty="0" smtClean="0"/>
              <a:t>Linkage with physical hectares of land</a:t>
            </a:r>
            <a:endParaRPr lang="fr-FR" sz="1600"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457200" y="3002281"/>
            <a:ext cx="4040188" cy="229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4"/>
          <p:cNvSpPr>
            <a:spLocks noGrp="1"/>
          </p:cNvSpPr>
          <p:nvPr>
            <p:ph type="title"/>
          </p:nvPr>
        </p:nvSpPr>
        <p:spPr/>
        <p:txBody>
          <a:bodyPr/>
          <a:lstStyle/>
          <a:p>
            <a:r>
              <a:rPr lang="fr-FR" smtClean="0"/>
              <a:t>Using data on land heterogeneity</a:t>
            </a:r>
          </a:p>
        </p:txBody>
      </p:sp>
      <p:sp>
        <p:nvSpPr>
          <p:cNvPr id="45059" name="Espace réservé du contenu 5"/>
          <p:cNvSpPr>
            <a:spLocks noGrp="1"/>
          </p:cNvSpPr>
          <p:nvPr>
            <p:ph sz="quarter" idx="1"/>
          </p:nvPr>
        </p:nvSpPr>
        <p:spPr>
          <a:xfrm>
            <a:off x="457200" y="1420833"/>
            <a:ext cx="8229600" cy="4937125"/>
          </a:xfrm>
        </p:spPr>
        <p:txBody>
          <a:bodyPr/>
          <a:lstStyle/>
          <a:p>
            <a:r>
              <a:rPr lang="en-US" sz="2000" dirty="0" smtClean="0"/>
              <a:t>The SAGE database has been adapted by </a:t>
            </a:r>
            <a:r>
              <a:rPr lang="en-US" sz="2000" dirty="0" err="1" smtClean="0"/>
              <a:t>Ramankutty</a:t>
            </a:r>
            <a:r>
              <a:rPr lang="en-US" sz="2000" dirty="0" smtClean="0"/>
              <a:t> and Seth for working in GTAP framework</a:t>
            </a:r>
          </a:p>
          <a:p>
            <a:r>
              <a:rPr lang="en-US" sz="2000" dirty="0" smtClean="0"/>
              <a:t>Cropland is classified by 175 crops * 18 AEZ for 226 countries</a:t>
            </a:r>
          </a:p>
          <a:p>
            <a:pPr lvl="1">
              <a:buFont typeface="Wingdings 3" pitchFamily="18" charset="2"/>
              <a:buNone/>
            </a:pPr>
            <a:r>
              <a:rPr lang="en-US" sz="1800" dirty="0" smtClean="0">
                <a:sym typeface="Wingdings" pitchFamily="2" charset="2"/>
              </a:rPr>
              <a:t></a:t>
            </a:r>
            <a:r>
              <a:rPr lang="en-US" sz="1800" dirty="0" smtClean="0"/>
              <a:t>Provides land rents at the GTAP level for 18 AEZ zones by country</a:t>
            </a:r>
          </a:p>
          <a:p>
            <a:r>
              <a:rPr lang="en-US" sz="2000" dirty="0" smtClean="0"/>
              <a:t>Agro-Environmental Zone (AEZ) </a:t>
            </a:r>
            <a:r>
              <a:rPr lang="en-US" sz="2000" dirty="0" err="1" smtClean="0"/>
              <a:t>characterised</a:t>
            </a:r>
            <a:r>
              <a:rPr lang="en-US" sz="2000" dirty="0" smtClean="0"/>
              <a:t> by:</a:t>
            </a:r>
          </a:p>
          <a:p>
            <a:pPr lvl="1"/>
            <a:r>
              <a:rPr lang="en-US" sz="1800" dirty="0" smtClean="0"/>
              <a:t>6 Lengths of cultivation period: 0-60 days/60-120 days/ 120-180 days/… etc (related to humidity and precipitation regime)</a:t>
            </a:r>
          </a:p>
          <a:p>
            <a:pPr lvl="1"/>
            <a:r>
              <a:rPr lang="en-US" sz="1800" dirty="0" smtClean="0"/>
              <a:t>3 Climatic zones: Boreal/Temperate/Tropical</a:t>
            </a:r>
          </a:p>
          <a:p>
            <a:r>
              <a:rPr lang="en-US" sz="2000" dirty="0" smtClean="0"/>
              <a:t>Allows to distinguish between specificities of each cultivation zone within a country</a:t>
            </a:r>
          </a:p>
          <a:p>
            <a:pPr lvl="1">
              <a:buFont typeface="Wingdings" pitchFamily="2" charset="2"/>
              <a:buChar char="à"/>
            </a:pPr>
            <a:r>
              <a:rPr lang="en-US" sz="1800" dirty="0" smtClean="0"/>
              <a:t>Substitution mainly occurs within a zone</a:t>
            </a:r>
          </a:p>
          <a:p>
            <a:pPr lvl="1">
              <a:buFont typeface="Wingdings" pitchFamily="2" charset="2"/>
              <a:buChar char="à"/>
            </a:pPr>
            <a:r>
              <a:rPr lang="en-US" sz="1800" dirty="0" smtClean="0"/>
              <a:t>Substitution from one zone to another is conditioned by the presence of crops on the two zone by indirect effect</a:t>
            </a:r>
          </a:p>
          <a:p>
            <a:pPr lvl="1">
              <a:buFont typeface="Arial" charset="0"/>
              <a:buNone/>
            </a:pPr>
            <a:endParaRPr lang="en-US" sz="1800" dirty="0" smtClean="0"/>
          </a:p>
          <a:p>
            <a:pPr lvl="1"/>
            <a:endParaRPr lang="en-US" sz="1800" dirty="0" smtClean="0"/>
          </a:p>
          <a:p>
            <a:pPr lvl="1"/>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668</TotalTime>
  <Words>3494</Words>
  <Application>Microsoft Office PowerPoint</Application>
  <PresentationFormat>Affichage à l'écran (4:3)</PresentationFormat>
  <Paragraphs>1548</Paragraphs>
  <Slides>47</Slides>
  <Notes>47</Notes>
  <HiddenSlides>1</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47</vt:i4>
      </vt:variant>
    </vt:vector>
  </HeadingPairs>
  <TitlesOfParts>
    <vt:vector size="50" baseType="lpstr">
      <vt:lpstr>Thème Office</vt:lpstr>
      <vt:lpstr>Document</vt:lpstr>
      <vt:lpstr>Équation</vt:lpstr>
      <vt:lpstr>Diapositive 1</vt:lpstr>
      <vt:lpstr>Different approaches</vt:lpstr>
      <vt:lpstr>Using a CGE approach</vt:lpstr>
      <vt:lpstr>Mechanisms at stake</vt:lpstr>
      <vt:lpstr>An explicit implementation of biofuels in GTAP7 (2004)</vt:lpstr>
      <vt:lpstr>Diapositive 6</vt:lpstr>
      <vt:lpstr>Land use: our modelling framework</vt:lpstr>
      <vt:lpstr>Land use representation in GTAP</vt:lpstr>
      <vt:lpstr>Using data on land heterogeneity</vt:lpstr>
      <vt:lpstr>Correspondance between AEZ and local patterns: Brazil</vt:lpstr>
      <vt:lpstr>Correspondance between AEZ and local patterns: USA</vt:lpstr>
      <vt:lpstr>Correspondance between AEZ and local patterns: Europe</vt:lpstr>
      <vt:lpstr>Diapositive 13</vt:lpstr>
      <vt:lpstr>Approach for land substitution for each AEZ</vt:lpstr>
      <vt:lpstr>CET and elasticities</vt:lpstr>
      <vt:lpstr>Variability among elasticity estimates: EU</vt:lpstr>
      <vt:lpstr>Land elasticities chosen per region</vt:lpstr>
      <vt:lpstr>CARB LUC Results – Sugarcane Ethanol</vt:lpstr>
      <vt:lpstr>Approach for land expansion</vt:lpstr>
      <vt:lpstr>Marginal productivity</vt:lpstr>
      <vt:lpstr>Data for available land</vt:lpstr>
      <vt:lpstr>Land available – High level of input</vt:lpstr>
      <vt:lpstr>Land available – Medium level of input</vt:lpstr>
      <vt:lpstr>Land available – Low level of input</vt:lpstr>
      <vt:lpstr>Managed land use expansion</vt:lpstr>
      <vt:lpstr>Historical land use</vt:lpstr>
      <vt:lpstr>Yield representation</vt:lpstr>
      <vt:lpstr>Calibrating yield behaviour</vt:lpstr>
      <vt:lpstr>Diapositive 29</vt:lpstr>
      <vt:lpstr>Impact of a few biofuel policies</vt:lpstr>
      <vt:lpstr>Our baseline</vt:lpstr>
      <vt:lpstr>Impact of an EU mandate</vt:lpstr>
      <vt:lpstr>Feedstock production</vt:lpstr>
      <vt:lpstr>Feedstocks markets</vt:lpstr>
      <vt:lpstr>Feedstocks markets</vt:lpstr>
      <vt:lpstr>Economic impact</vt:lpstr>
      <vt:lpstr>Quantifying biofuel direct effects</vt:lpstr>
      <vt:lpstr>Carbon savings (Mtoe)</vt:lpstr>
      <vt:lpstr>Global land use effect</vt:lpstr>
      <vt:lpstr>Quantifying biofuel indirect effects</vt:lpstr>
      <vt:lpstr>Indirect land use emissions</vt:lpstr>
      <vt:lpstr>Total environmental effect</vt:lpstr>
      <vt:lpstr>Data issues and critical parameters</vt:lpstr>
      <vt:lpstr>Diapositive 44</vt:lpstr>
      <vt:lpstr>Evolutions et perspectives</vt:lpstr>
      <vt:lpstr>Initiatives dans le cadre de la directive européenne sur l’usage des énergies renouvelables dans les transports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des impacts économiques et environnementaux des politiques de biocarburants</dc:title>
  <dc:creator>Hv</dc:creator>
  <cp:lastModifiedBy>Hv</cp:lastModifiedBy>
  <cp:revision>5</cp:revision>
  <dcterms:created xsi:type="dcterms:W3CDTF">2009-09-22T21:37:19Z</dcterms:created>
  <dcterms:modified xsi:type="dcterms:W3CDTF">2009-09-23T08:52:27Z</dcterms:modified>
</cp:coreProperties>
</file>