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336" r:id="rId4"/>
    <p:sldId id="287" r:id="rId5"/>
    <p:sldId id="286" r:id="rId6"/>
    <p:sldId id="284" r:id="rId7"/>
    <p:sldId id="285" r:id="rId8"/>
    <p:sldId id="288" r:id="rId9"/>
    <p:sldId id="258" r:id="rId10"/>
    <p:sldId id="259" r:id="rId11"/>
    <p:sldId id="260" r:id="rId12"/>
    <p:sldId id="261" r:id="rId13"/>
    <p:sldId id="262" r:id="rId14"/>
    <p:sldId id="263" r:id="rId15"/>
    <p:sldId id="265" r:id="rId16"/>
    <p:sldId id="267" r:id="rId17"/>
    <p:sldId id="268" r:id="rId18"/>
    <p:sldId id="269" r:id="rId19"/>
    <p:sldId id="270" r:id="rId20"/>
    <p:sldId id="271" r:id="rId21"/>
    <p:sldId id="272"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2DB60-4773-405E-9D50-293EBC775B87}" type="datetimeFigureOut">
              <a:rPr lang="fr-FR" smtClean="0"/>
              <a:pPr/>
              <a:t>23/09/2009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6CCC2-E854-40A5-AD7A-D7E44A4CCC4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83CB6-511F-46D1-B3C8-14392130D6EE}" type="slidenum">
              <a:rPr lang="fr-FR"/>
              <a:pPr/>
              <a:t>13</a:t>
            </a:fld>
            <a:endParaRPr lang="fr-FR"/>
          </a:p>
        </p:txBody>
      </p:sp>
      <p:sp>
        <p:nvSpPr>
          <p:cNvPr id="10242" name="Rectangle 2"/>
          <p:cNvSpPr>
            <a:spLocks noGrp="1" noRot="1" noChangeAspect="1" noTextEdit="1"/>
          </p:cNvSpPr>
          <p:nvPr>
            <p:ph type="sldImg"/>
          </p:nvPr>
        </p:nvSpPr>
        <p:spPr>
          <a:ln/>
        </p:spPr>
      </p:sp>
      <p:sp>
        <p:nvSpPr>
          <p:cNvPr id="10243" name="Rectangle 3"/>
          <p:cNvSpPr>
            <a:spLocks noGrp="1"/>
          </p:cNvSpPr>
          <p:nvPr>
            <p:ph type="body" idx="1"/>
          </p:nvPr>
        </p:nvSpPr>
        <p:spPr>
          <a:noFill/>
        </p:spPr>
        <p:txBody>
          <a:bodyPr/>
          <a:lstStyle/>
          <a:p>
            <a:r>
              <a:rPr lang="fr-FR"/>
              <a:t>http://www.geog.le.ac.uk/carbopeat/lzone/tullamore.html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DB9F6F8-212B-4DE7-91C0-872038E627C1}" type="slidenum">
              <a:rPr lang="fr-FR" smtClean="0"/>
              <a:pPr/>
              <a:t>21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0957FA-144D-4B3D-8A63-1AC123F720CE}"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16CCC2-E854-40A5-AD7A-D7E44A4CCC44}"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27F52-6403-4C90-96D7-184ED32FE254}" type="slidenum">
              <a:rPr lang="fr-FR"/>
              <a:pPr/>
              <a:t>9</a:t>
            </a:fld>
            <a:endParaRPr lang="fr-F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a:lnSpc>
                <a:spcPct val="90000"/>
              </a:lnSpc>
            </a:pPr>
            <a:r>
              <a:rPr lang="en-US"/>
              <a:t>Most types of biofuels </a:t>
            </a:r>
            <a:r>
              <a:rPr lang="en-US" b="1"/>
              <a:t>can</a:t>
            </a:r>
            <a:r>
              <a:rPr lang="en-US"/>
              <a:t> save GHG in the best circumstances. However, the only major biofuels which we can say are likely to save greenhouse gas (considering indirect effects) are bioethanol from sugar cane from Brazil, compressed biogas and second generation biofuels. For 1st generation biofuels made in EU it is clear that the overall indirect emissions are potentially much higher than the direct ones whilst they are unlikely to be much lower.</a:t>
            </a:r>
          </a:p>
          <a:p>
            <a:pPr>
              <a:lnSpc>
                <a:spcPct val="90000"/>
              </a:lnSpc>
            </a:pPr>
            <a:r>
              <a:rPr lang="en-US" b="1"/>
              <a:t>	Indirect land use change could potentially release enough greenhouse gas to negate the savings from conventional EU biofuels.</a:t>
            </a:r>
          </a:p>
          <a:p>
            <a:pPr>
              <a:lnSpc>
                <a:spcPct val="90000"/>
              </a:lnSpc>
            </a:pPr>
            <a:endParaRPr lang="fr-FR"/>
          </a:p>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594FE521-5BD0-4285-993A-E7698E6B3BAA}"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357188"/>
            <a:ext cx="8077200" cy="5586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ftr" sz="quarter" idx="10"/>
          </p:nvPr>
        </p:nvSpPr>
        <p:spPr/>
        <p:txBody>
          <a:bodyPr/>
          <a:lstStyle>
            <a:lvl1pPr>
              <a:defRPr/>
            </a:lvl1pPr>
          </a:lstStyle>
          <a:p>
            <a:pPr>
              <a:defRPr/>
            </a:pPr>
            <a:r>
              <a:rPr lang="en-US"/>
              <a:t>4. Ethanol scenarios</a:t>
            </a:r>
          </a:p>
        </p:txBody>
      </p:sp>
    </p:spTree>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34FC8A4-26A9-4C6B-BCF1-61DCC63A84B4}" type="datetimeFigureOut">
              <a:rPr lang="fr-FR" smtClean="0"/>
              <a:pPr/>
              <a:t>23/09/2009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ABC743-8749-4755-8E54-1299DD2212F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FC8A4-26A9-4C6B-BCF1-61DCC63A84B4}" type="datetimeFigureOut">
              <a:rPr lang="fr-FR" smtClean="0"/>
              <a:pPr/>
              <a:t>23/09/2009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BC743-8749-4755-8E54-1299DD2212F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85926"/>
            <a:ext cx="7772400" cy="1470025"/>
          </a:xfrm>
        </p:spPr>
        <p:txBody>
          <a:bodyPr>
            <a:normAutofit fontScale="90000"/>
          </a:bodyPr>
          <a:lstStyle/>
          <a:p>
            <a:r>
              <a:rPr lang="fr-FR" dirty="0" smtClean="0"/>
              <a:t>Modélisation des impacts économiques et environnementaux des politiques de biocarburants</a:t>
            </a:r>
            <a:endParaRPr lang="fr-FR" dirty="0"/>
          </a:p>
        </p:txBody>
      </p:sp>
      <p:sp>
        <p:nvSpPr>
          <p:cNvPr id="3" name="Sous-titre 2"/>
          <p:cNvSpPr>
            <a:spLocks noGrp="1"/>
          </p:cNvSpPr>
          <p:nvPr>
            <p:ph type="subTitle" idx="1"/>
          </p:nvPr>
        </p:nvSpPr>
        <p:spPr/>
        <p:txBody>
          <a:bodyPr>
            <a:normAutofit fontScale="55000" lnSpcReduction="20000"/>
          </a:bodyPr>
          <a:lstStyle/>
          <a:p>
            <a:r>
              <a:rPr lang="fr-FR" dirty="0" smtClean="0"/>
              <a:t>Retour d’expérience de l’équipe MIRAGE de l’IFPRI et du CEPII</a:t>
            </a:r>
          </a:p>
          <a:p>
            <a:pPr>
              <a:defRPr/>
            </a:pPr>
            <a:endParaRPr lang="en-US" sz="3600" dirty="0" smtClean="0"/>
          </a:p>
          <a:p>
            <a:pPr>
              <a:defRPr/>
            </a:pPr>
            <a:r>
              <a:rPr lang="en-US" sz="3600" dirty="0" smtClean="0"/>
              <a:t>Hugo </a:t>
            </a:r>
            <a:r>
              <a:rPr lang="en-US" sz="3600" dirty="0"/>
              <a:t>VALIN</a:t>
            </a:r>
            <a:r>
              <a:rPr lang="en-US" sz="3600" dirty="0" smtClean="0"/>
              <a:t>,</a:t>
            </a:r>
            <a:r>
              <a:rPr lang="en-US" sz="3600" dirty="0"/>
              <a:t/>
            </a:r>
            <a:br>
              <a:rPr lang="en-US" sz="3600" dirty="0"/>
            </a:br>
            <a:r>
              <a:rPr lang="en-US" dirty="0" err="1" smtClean="0"/>
              <a:t>Chercheur</a:t>
            </a:r>
            <a:r>
              <a:rPr lang="en-US" dirty="0" smtClean="0"/>
              <a:t> </a:t>
            </a:r>
            <a:r>
              <a:rPr lang="en-US" dirty="0" err="1" smtClean="0"/>
              <a:t>associé</a:t>
            </a:r>
            <a:r>
              <a:rPr lang="en-US" dirty="0" smtClean="0"/>
              <a:t> à </a:t>
            </a:r>
            <a:r>
              <a:rPr lang="en-US" dirty="0" err="1" smtClean="0"/>
              <a:t>l’IFPRI</a:t>
            </a:r>
            <a:r>
              <a:rPr lang="en-US" dirty="0" smtClean="0"/>
              <a:t> et au CEPII</a:t>
            </a:r>
            <a:r>
              <a:rPr lang="en-US" dirty="0"/>
              <a:t/>
            </a:r>
            <a:br>
              <a:rPr lang="en-US" dirty="0"/>
            </a:br>
            <a:r>
              <a:rPr lang="en-US" sz="3600" dirty="0"/>
              <a:t/>
            </a:r>
            <a:br>
              <a:rPr lang="en-US" sz="3600" dirty="0"/>
            </a:br>
            <a:r>
              <a:rPr lang="en-US" sz="3600" dirty="0"/>
              <a:t> </a:t>
            </a:r>
            <a:r>
              <a:rPr lang="fr-FR" sz="3600" dirty="0" smtClean="0"/>
              <a:t>23 septembre 2009</a:t>
            </a:r>
            <a:endParaRPr lang="fr-FR" sz="3600" dirty="0"/>
          </a:p>
          <a:p>
            <a:endParaRPr lang="fr-FR" dirty="0"/>
          </a:p>
        </p:txBody>
      </p:sp>
      <p:pic>
        <p:nvPicPr>
          <p:cNvPr id="4" name="Picture 9" descr="cepii300dpipetit"/>
          <p:cNvPicPr>
            <a:picLocks noChangeAspect="1" noChangeArrowheads="1"/>
          </p:cNvPicPr>
          <p:nvPr/>
        </p:nvPicPr>
        <p:blipFill>
          <a:blip r:embed="rId3" cstate="print"/>
          <a:srcRect/>
          <a:stretch>
            <a:fillRect/>
          </a:stretch>
        </p:blipFill>
        <p:spPr bwMode="auto">
          <a:xfrm>
            <a:off x="285750" y="5072063"/>
            <a:ext cx="936625" cy="1079500"/>
          </a:xfrm>
          <a:prstGeom prst="rect">
            <a:avLst/>
          </a:prstGeom>
          <a:noFill/>
          <a:ln w="9525">
            <a:noFill/>
            <a:miter lim="800000"/>
            <a:headEnd/>
            <a:tailEnd/>
          </a:ln>
        </p:spPr>
      </p:pic>
      <p:pic>
        <p:nvPicPr>
          <p:cNvPr id="5" name="Picture 9" descr="PMS3435-117_transparent"/>
          <p:cNvPicPr>
            <a:picLocks noChangeAspect="1" noChangeArrowheads="1"/>
          </p:cNvPicPr>
          <p:nvPr/>
        </p:nvPicPr>
        <p:blipFill>
          <a:blip r:embed="rId4" cstate="print"/>
          <a:srcRect/>
          <a:stretch>
            <a:fillRect/>
          </a:stretch>
        </p:blipFill>
        <p:spPr bwMode="auto">
          <a:xfrm>
            <a:off x="8004175" y="5143500"/>
            <a:ext cx="639763" cy="1066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FR"/>
              <a:t>Les points de débat</a:t>
            </a:r>
          </a:p>
        </p:txBody>
      </p:sp>
      <p:sp>
        <p:nvSpPr>
          <p:cNvPr id="4099" name="Rectangle 3"/>
          <p:cNvSpPr>
            <a:spLocks noGrp="1" noChangeArrowheads="1"/>
          </p:cNvSpPr>
          <p:nvPr>
            <p:ph type="body" sz="half" idx="1"/>
          </p:nvPr>
        </p:nvSpPr>
        <p:spPr>
          <a:xfrm>
            <a:off x="323850" y="1495425"/>
            <a:ext cx="4186238" cy="4525963"/>
          </a:xfrm>
        </p:spPr>
        <p:txBody>
          <a:bodyPr/>
          <a:lstStyle/>
          <a:p>
            <a:pPr>
              <a:buFontTx/>
              <a:buNone/>
            </a:pPr>
            <a:r>
              <a:rPr lang="fr-FR" sz="1800"/>
              <a:t>Lutte contre le réchauffement climatique</a:t>
            </a:r>
          </a:p>
          <a:p>
            <a:r>
              <a:rPr lang="fr-FR" sz="1800"/>
              <a:t>Le débat s’est longtemps focalisé sur les </a:t>
            </a:r>
            <a:r>
              <a:rPr lang="fr-FR" sz="1800" b="1"/>
              <a:t>effets directs </a:t>
            </a:r>
            <a:r>
              <a:rPr lang="fr-FR" sz="1800"/>
              <a:t>(analyse des cycles de vie)</a:t>
            </a:r>
          </a:p>
          <a:p>
            <a:pPr lvl="1"/>
            <a:r>
              <a:rPr lang="fr-FR" sz="1600"/>
              <a:t>Idée fondatrice</a:t>
            </a:r>
          </a:p>
          <a:p>
            <a:pPr lvl="1"/>
            <a:r>
              <a:rPr lang="fr-FR" sz="1600"/>
              <a:t>Etudes multiples et controversées</a:t>
            </a:r>
          </a:p>
          <a:p>
            <a:pPr lvl="1"/>
            <a:r>
              <a:rPr lang="fr-FR" sz="1600"/>
              <a:t>Analyse intégrée </a:t>
            </a:r>
            <a:r>
              <a:rPr lang="fr-FR" sz="1600">
                <a:sym typeface="Wingdings" pitchFamily="2" charset="2"/>
              </a:rPr>
              <a:t> un chiffre par méthode de production (UE)</a:t>
            </a:r>
          </a:p>
          <a:p>
            <a:r>
              <a:rPr lang="fr-FR" sz="1800"/>
              <a:t>Deux articles dans </a:t>
            </a:r>
            <a:r>
              <a:rPr lang="fr-FR" sz="1800" i="1"/>
              <a:t>Science </a:t>
            </a:r>
            <a:r>
              <a:rPr lang="fr-FR" sz="1800"/>
              <a:t>en 2008 attirent l’attention sur les changements d’usage des sols (</a:t>
            </a:r>
            <a:r>
              <a:rPr lang="fr-FR" sz="1800" b="1"/>
              <a:t>effets indirects</a:t>
            </a:r>
            <a:r>
              <a:rPr lang="fr-FR" sz="1800"/>
              <a:t>)</a:t>
            </a:r>
            <a:endParaRPr lang="fr-FR" sz="1800" i="1"/>
          </a:p>
          <a:p>
            <a:pPr>
              <a:buFontTx/>
              <a:buNone/>
            </a:pPr>
            <a:endParaRPr lang="fr-FR" sz="1800"/>
          </a:p>
          <a:p>
            <a:pPr>
              <a:buFontTx/>
              <a:buNone/>
            </a:pPr>
            <a:r>
              <a:rPr lang="fr-FR" sz="1800"/>
              <a:t>Autres impacts environnementaux</a:t>
            </a:r>
          </a:p>
          <a:p>
            <a:pPr lvl="1"/>
            <a:r>
              <a:rPr lang="fr-FR" sz="1600"/>
              <a:t>Intensification: biodiversité, érosion</a:t>
            </a:r>
          </a:p>
          <a:p>
            <a:pPr lvl="1"/>
            <a:r>
              <a:rPr lang="fr-FR" sz="1600"/>
              <a:t>Gestion ressource en eau</a:t>
            </a:r>
          </a:p>
          <a:p>
            <a:endParaRPr lang="fr-FR" sz="1800"/>
          </a:p>
          <a:p>
            <a:endParaRPr lang="fr-FR" sz="1800"/>
          </a:p>
          <a:p>
            <a:endParaRPr lang="fr-FR" sz="1800"/>
          </a:p>
        </p:txBody>
      </p:sp>
      <p:sp>
        <p:nvSpPr>
          <p:cNvPr id="4100" name="Rectangle 4"/>
          <p:cNvSpPr>
            <a:spLocks noGrp="1" noChangeArrowheads="1"/>
          </p:cNvSpPr>
          <p:nvPr>
            <p:ph type="body" sz="half" idx="2"/>
          </p:nvPr>
        </p:nvSpPr>
        <p:spPr/>
        <p:txBody>
          <a:bodyPr/>
          <a:lstStyle/>
          <a:p>
            <a:pPr>
              <a:lnSpc>
                <a:spcPct val="80000"/>
              </a:lnSpc>
            </a:pPr>
            <a:endParaRPr lang="fr-FR" sz="2400"/>
          </a:p>
        </p:txBody>
      </p:sp>
      <p:pic>
        <p:nvPicPr>
          <p:cNvPr id="4101" name="Picture 4"/>
          <p:cNvPicPr>
            <a:picLocks noChangeAspect="1" noChangeArrowheads="1"/>
          </p:cNvPicPr>
          <p:nvPr/>
        </p:nvPicPr>
        <p:blipFill>
          <a:blip r:embed="rId3" cstate="print"/>
          <a:srcRect/>
          <a:stretch>
            <a:fillRect/>
          </a:stretch>
        </p:blipFill>
        <p:spPr bwMode="auto">
          <a:xfrm>
            <a:off x="4476750" y="1460500"/>
            <a:ext cx="4595813" cy="5168900"/>
          </a:xfrm>
          <a:prstGeom prst="rect">
            <a:avLst/>
          </a:prstGeom>
          <a:noFill/>
          <a:ln w="9525">
            <a:noFill/>
            <a:miter lim="800000"/>
            <a:headEnd/>
            <a:tailEnd/>
          </a:ln>
        </p:spPr>
      </p:pic>
      <p:sp>
        <p:nvSpPr>
          <p:cNvPr id="4102" name="Text Box 5"/>
          <p:cNvSpPr txBox="1">
            <a:spLocks noChangeArrowheads="1"/>
          </p:cNvSpPr>
          <p:nvPr/>
        </p:nvSpPr>
        <p:spPr bwMode="auto">
          <a:xfrm>
            <a:off x="7019925" y="6381750"/>
            <a:ext cx="1651000" cy="274638"/>
          </a:xfrm>
          <a:prstGeom prst="rect">
            <a:avLst/>
          </a:prstGeom>
          <a:noFill/>
          <a:ln w="9525">
            <a:noFill/>
            <a:miter lim="800000"/>
            <a:headEnd/>
            <a:tailEnd/>
          </a:ln>
        </p:spPr>
        <p:txBody>
          <a:bodyPr wrap="none">
            <a:spAutoFit/>
          </a:bodyPr>
          <a:lstStyle/>
          <a:p>
            <a:r>
              <a:rPr lang="fr-FR" sz="1200"/>
              <a:t>Source: Zah et al (2007)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6988"/>
            <a:ext cx="9144000" cy="1143001"/>
          </a:xfrm>
        </p:spPr>
        <p:txBody>
          <a:bodyPr/>
          <a:lstStyle/>
          <a:p>
            <a:r>
              <a:rPr lang="en-US" sz="2000"/>
              <a:t>Réduction d’émissions nettes de gaz à effet de serre au cours du cycle de production de certains biocarburants par rapport aux carburants fossiles</a:t>
            </a:r>
            <a:br>
              <a:rPr lang="en-US" sz="2000"/>
            </a:br>
            <a:r>
              <a:rPr lang="en-US" sz="2000"/>
              <a:t>(effets de changement d’usage des terres exclu)</a:t>
            </a:r>
            <a:endParaRPr lang="fr-FR" sz="2000"/>
          </a:p>
        </p:txBody>
      </p:sp>
      <p:sp>
        <p:nvSpPr>
          <p:cNvPr id="5123" name="Rectangle 3"/>
          <p:cNvSpPr>
            <a:spLocks noGrp="1" noChangeArrowheads="1"/>
          </p:cNvSpPr>
          <p:nvPr>
            <p:ph type="body" idx="1"/>
          </p:nvPr>
        </p:nvSpPr>
        <p:spPr/>
        <p:txBody>
          <a:bodyPr/>
          <a:lstStyle/>
          <a:p>
            <a:endParaRPr lang="fr-FR"/>
          </a:p>
        </p:txBody>
      </p:sp>
      <p:pic>
        <p:nvPicPr>
          <p:cNvPr id="5124" name="Picture 4"/>
          <p:cNvPicPr>
            <a:picLocks noChangeAspect="1" noChangeArrowheads="1"/>
          </p:cNvPicPr>
          <p:nvPr/>
        </p:nvPicPr>
        <p:blipFill>
          <a:blip r:embed="rId3" cstate="print"/>
          <a:srcRect/>
          <a:stretch>
            <a:fillRect/>
          </a:stretch>
        </p:blipFill>
        <p:spPr bwMode="auto">
          <a:xfrm>
            <a:off x="466725" y="1022350"/>
            <a:ext cx="7345363" cy="5286375"/>
          </a:xfrm>
          <a:prstGeom prst="rect">
            <a:avLst/>
          </a:prstGeom>
          <a:noFill/>
          <a:ln w="9525">
            <a:noFill/>
            <a:miter lim="800000"/>
            <a:headEnd/>
            <a:tailEnd/>
          </a:ln>
          <a:effectLst/>
        </p:spPr>
      </p:pic>
      <p:sp>
        <p:nvSpPr>
          <p:cNvPr id="5125" name="Rectangle 5"/>
          <p:cNvSpPr>
            <a:spLocks noChangeArrowheads="1"/>
          </p:cNvSpPr>
          <p:nvPr/>
        </p:nvSpPr>
        <p:spPr bwMode="auto">
          <a:xfrm>
            <a:off x="3492500" y="6022975"/>
            <a:ext cx="5726113" cy="638175"/>
          </a:xfrm>
          <a:prstGeom prst="rect">
            <a:avLst/>
          </a:prstGeom>
          <a:noFill/>
          <a:ln w="9525">
            <a:noFill/>
            <a:miter lim="800000"/>
            <a:headEnd/>
            <a:tailEnd/>
          </a:ln>
          <a:effectLst/>
        </p:spPr>
        <p:txBody>
          <a:bodyPr>
            <a:spAutoFit/>
          </a:bodyPr>
          <a:lstStyle/>
          <a:p>
            <a:endParaRPr lang="fr-FR" sz="900"/>
          </a:p>
          <a:p>
            <a:r>
              <a:rPr lang="fr-FR" sz="900"/>
              <a:t>Bars and dots shown in the graph indicate range and point estimates of improvements in net GHG emissions</a:t>
            </a:r>
          </a:p>
          <a:p>
            <a:r>
              <a:rPr lang="fr-FR" sz="900"/>
              <a:t>as elaborated from the data found in the reviewed studies.</a:t>
            </a:r>
          </a:p>
          <a:p>
            <a:r>
              <a:rPr lang="fr-FR" sz="900" i="1"/>
              <a:t>Source</a:t>
            </a:r>
            <a:r>
              <a:rPr lang="fr-FR" sz="900"/>
              <a:t>: OECD, Based on data from the reviewed Life Cycle Assessment studies as elaborated by IEA and UNEP.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9144000" cy="1143000"/>
          </a:xfrm>
        </p:spPr>
        <p:txBody>
          <a:bodyPr/>
          <a:lstStyle/>
          <a:p>
            <a:r>
              <a:rPr lang="fr-FR" sz="3200"/>
              <a:t>Les émissions de gaz à effet de serre omises</a:t>
            </a:r>
          </a:p>
        </p:txBody>
      </p:sp>
      <p:sp>
        <p:nvSpPr>
          <p:cNvPr id="6147" name="Rectangle 3"/>
          <p:cNvSpPr>
            <a:spLocks noGrp="1" noChangeArrowheads="1"/>
          </p:cNvSpPr>
          <p:nvPr>
            <p:ph type="body" idx="1"/>
          </p:nvPr>
        </p:nvSpPr>
        <p:spPr/>
        <p:txBody>
          <a:bodyPr/>
          <a:lstStyle/>
          <a:p>
            <a:r>
              <a:rPr lang="fr-FR" sz="2400"/>
              <a:t>Les facteurs d’émission de N</a:t>
            </a:r>
            <a:r>
              <a:rPr lang="fr-FR" sz="2400" baseline="-25000"/>
              <a:t>2</a:t>
            </a:r>
            <a:r>
              <a:rPr lang="fr-FR" sz="2400"/>
              <a:t>O liés aux fertilisants remis en question</a:t>
            </a:r>
          </a:p>
          <a:p>
            <a:pPr lvl="1"/>
            <a:r>
              <a:rPr lang="fr-FR" sz="2000"/>
              <a:t>Conflit entre approches « top-down » et « bottom-up »</a:t>
            </a:r>
          </a:p>
          <a:p>
            <a:pPr lvl="1"/>
            <a:endParaRPr lang="fr-FR" sz="2000"/>
          </a:p>
          <a:p>
            <a:endParaRPr lang="fr-FR" sz="2400"/>
          </a:p>
          <a:p>
            <a:endParaRPr lang="fr-FR" sz="2400"/>
          </a:p>
          <a:p>
            <a:endParaRPr lang="fr-FR" sz="2400"/>
          </a:p>
          <a:p>
            <a:endParaRPr lang="fr-FR" sz="2400"/>
          </a:p>
          <a:p>
            <a:r>
              <a:rPr lang="fr-FR" sz="2400"/>
              <a:t>Emissions liées au changement d’usage des sols:</a:t>
            </a:r>
          </a:p>
          <a:p>
            <a:pPr lvl="1"/>
            <a:r>
              <a:rPr lang="fr-FR" sz="2000"/>
              <a:t>Carbone contenu dans la biomasse émis par la déforestation</a:t>
            </a:r>
          </a:p>
          <a:p>
            <a:pPr lvl="1"/>
            <a:r>
              <a:rPr lang="fr-FR" sz="2000"/>
              <a:t>Carbone minéral relâché lors de mise en culture de nouvelles terres</a:t>
            </a:r>
          </a:p>
        </p:txBody>
      </p:sp>
      <p:graphicFrame>
        <p:nvGraphicFramePr>
          <p:cNvPr id="6202" name="Group 58"/>
          <p:cNvGraphicFramePr>
            <a:graphicFrameLocks noGrp="1"/>
          </p:cNvGraphicFramePr>
          <p:nvPr>
            <p:ph sz="half" idx="4294967295"/>
          </p:nvPr>
        </p:nvGraphicFramePr>
        <p:xfrm>
          <a:off x="1547813" y="2924175"/>
          <a:ext cx="5473700" cy="1646239"/>
        </p:xfrm>
        <a:graphic>
          <a:graphicData uri="http://schemas.openxmlformats.org/drawingml/2006/table">
            <a:tbl>
              <a:tblPr/>
              <a:tblGrid>
                <a:gridCol w="2305050"/>
                <a:gridCol w="1009650"/>
                <a:gridCol w="1009650"/>
                <a:gridCol w="1149350"/>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 d’azote </a:t>
                      </a:r>
                      <a:br>
                        <a:rPr kumimoji="0" lang="fr-FR" sz="1400" b="0" i="0" u="none" strike="noStrike" cap="none" normalizeH="0" baseline="0" smtClean="0">
                          <a:ln>
                            <a:noFill/>
                          </a:ln>
                          <a:solidFill>
                            <a:schemeClr val="tx1"/>
                          </a:solidFill>
                          <a:effectLst/>
                          <a:latin typeface="Calibri" pitchFamily="34" charset="0"/>
                        </a:rPr>
                      </a:br>
                      <a:r>
                        <a:rPr kumimoji="0" lang="fr-FR" sz="1400" b="0" i="0" u="none" strike="noStrike" cap="none" normalizeH="0" baseline="0" smtClean="0">
                          <a:ln>
                            <a:noFill/>
                          </a:ln>
                          <a:solidFill>
                            <a:schemeClr val="tx1"/>
                          </a:solidFill>
                          <a:effectLst/>
                          <a:latin typeface="Calibri" pitchFamily="34" charset="0"/>
                        </a:rPr>
                        <a:t>converti en N</a:t>
                      </a:r>
                      <a:r>
                        <a:rPr kumimoji="0" lang="fr-FR" sz="1400" b="0" i="0" u="none" strike="noStrike" cap="none" normalizeH="0" baseline="-25000" smtClean="0">
                          <a:ln>
                            <a:noFill/>
                          </a:ln>
                          <a:solidFill>
                            <a:schemeClr val="tx1"/>
                          </a:solidFill>
                          <a:effectLst/>
                          <a:latin typeface="Calibri" pitchFamily="34" charset="0"/>
                        </a:rPr>
                        <a:t>2</a:t>
                      </a:r>
                      <a:r>
                        <a:rPr kumimoji="0" lang="fr-FR" sz="1400" b="0" i="0" u="none" strike="noStrike" cap="none" normalizeH="0" baseline="0" smtClean="0">
                          <a:ln>
                            <a:noFill/>
                          </a:ln>
                          <a:solidFill>
                            <a:schemeClr val="tx1"/>
                          </a:solidFill>
                          <a:effectLst/>
                          <a:latin typeface="Calibri" pitchFamily="34"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1,5 %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Réduction d’émissions directes – éthanol blé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17 – 54 %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2 – 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-36 – 26 %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Réduction d’émissions directes – éthanol maïs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97" name="Text Box 53"/>
          <p:cNvSpPr txBox="1">
            <a:spLocks noChangeArrowheads="1"/>
          </p:cNvSpPr>
          <p:nvPr/>
        </p:nvSpPr>
        <p:spPr bwMode="auto">
          <a:xfrm>
            <a:off x="1547813" y="4586288"/>
            <a:ext cx="5643562" cy="244475"/>
          </a:xfrm>
          <a:prstGeom prst="rect">
            <a:avLst/>
          </a:prstGeom>
          <a:noFill/>
          <a:ln w="9525">
            <a:noFill/>
            <a:miter lim="800000"/>
            <a:headEnd/>
            <a:tailEnd/>
          </a:ln>
          <a:effectLst/>
        </p:spPr>
        <p:txBody>
          <a:bodyPr wrap="none">
            <a:spAutoFit/>
          </a:bodyPr>
          <a:lstStyle/>
          <a:p>
            <a:r>
              <a:rPr lang="fr-FR" sz="1000"/>
              <a:t>Source: </a:t>
            </a:r>
            <a:r>
              <a:rPr lang="en-US" sz="1000"/>
              <a:t>Response of Paul Crutzen, Arvin Mosier, Keith Smith and Wilfried Winiwarter to Gallagher Review </a:t>
            </a:r>
            <a:endParaRPr lang="fr-F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468313" y="188913"/>
            <a:ext cx="8229600" cy="882650"/>
          </a:xfrm>
        </p:spPr>
        <p:txBody>
          <a:bodyPr anchor="b"/>
          <a:lstStyle/>
          <a:p>
            <a:r>
              <a:rPr lang="fr-FR"/>
              <a:t>Effets indirects - dette carbone</a:t>
            </a:r>
          </a:p>
        </p:txBody>
      </p:sp>
      <p:pic>
        <p:nvPicPr>
          <p:cNvPr id="8195" name="Picture 6"/>
          <p:cNvPicPr>
            <a:picLocks noGrp="1" noChangeAspect="1" noChangeArrowheads="1"/>
          </p:cNvPicPr>
          <p:nvPr>
            <p:ph sz="quarter" idx="4294967295"/>
          </p:nvPr>
        </p:nvPicPr>
        <p:blipFill>
          <a:blip r:embed="rId3" cstate="print"/>
          <a:srcRect/>
          <a:stretch>
            <a:fillRect/>
          </a:stretch>
        </p:blipFill>
        <p:spPr>
          <a:xfrm>
            <a:off x="739775" y="3924300"/>
            <a:ext cx="7521575" cy="1081088"/>
          </a:xfrm>
          <a:noFill/>
        </p:spPr>
      </p:pic>
      <p:pic>
        <p:nvPicPr>
          <p:cNvPr id="8196" name="Picture 3"/>
          <p:cNvPicPr>
            <a:picLocks noChangeAspect="1" noChangeArrowheads="1"/>
          </p:cNvPicPr>
          <p:nvPr/>
        </p:nvPicPr>
        <p:blipFill>
          <a:blip r:embed="rId4" cstate="print"/>
          <a:srcRect t="9497"/>
          <a:stretch>
            <a:fillRect/>
          </a:stretch>
        </p:blipFill>
        <p:spPr bwMode="auto">
          <a:xfrm>
            <a:off x="641350" y="1363663"/>
            <a:ext cx="7645400" cy="2220912"/>
          </a:xfrm>
          <a:prstGeom prst="rect">
            <a:avLst/>
          </a:prstGeom>
          <a:noFill/>
          <a:ln w="9525">
            <a:noFill/>
            <a:miter lim="800000"/>
            <a:headEnd/>
            <a:tailEnd/>
          </a:ln>
        </p:spPr>
      </p:pic>
      <p:pic>
        <p:nvPicPr>
          <p:cNvPr id="8197" name="Picture 4"/>
          <p:cNvPicPr>
            <a:picLocks noChangeAspect="1" noChangeArrowheads="1"/>
          </p:cNvPicPr>
          <p:nvPr/>
        </p:nvPicPr>
        <p:blipFill>
          <a:blip r:embed="rId5" cstate="print"/>
          <a:srcRect/>
          <a:stretch>
            <a:fillRect/>
          </a:stretch>
        </p:blipFill>
        <p:spPr bwMode="auto">
          <a:xfrm>
            <a:off x="723900" y="4881563"/>
            <a:ext cx="7602538" cy="1643062"/>
          </a:xfrm>
          <a:prstGeom prst="rect">
            <a:avLst/>
          </a:prstGeom>
          <a:noFill/>
          <a:ln w="9525">
            <a:noFill/>
            <a:miter lim="800000"/>
            <a:headEnd/>
            <a:tailEnd/>
          </a:ln>
        </p:spPr>
      </p:pic>
      <p:sp>
        <p:nvSpPr>
          <p:cNvPr id="8198" name="Text Box 5"/>
          <p:cNvSpPr txBox="1">
            <a:spLocks noChangeArrowheads="1"/>
          </p:cNvSpPr>
          <p:nvPr/>
        </p:nvSpPr>
        <p:spPr bwMode="auto">
          <a:xfrm>
            <a:off x="6372225" y="6308725"/>
            <a:ext cx="1949450" cy="274638"/>
          </a:xfrm>
          <a:prstGeom prst="rect">
            <a:avLst/>
          </a:prstGeom>
          <a:noFill/>
          <a:ln w="9525">
            <a:noFill/>
            <a:miter lim="800000"/>
            <a:headEnd/>
            <a:tailEnd/>
          </a:ln>
        </p:spPr>
        <p:txBody>
          <a:bodyPr wrap="none">
            <a:spAutoFit/>
          </a:bodyPr>
          <a:lstStyle/>
          <a:p>
            <a:r>
              <a:rPr lang="fr-FR" sz="1200"/>
              <a:t>Source: Fargione et al., 2008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a:t>Déforestation au Mato Grosso</a:t>
            </a:r>
          </a:p>
        </p:txBody>
      </p:sp>
      <p:sp>
        <p:nvSpPr>
          <p:cNvPr id="7171" name="Rectangle 3"/>
          <p:cNvSpPr>
            <a:spLocks noGrp="1" noChangeArrowheads="1"/>
          </p:cNvSpPr>
          <p:nvPr>
            <p:ph type="body" idx="1"/>
          </p:nvPr>
        </p:nvSpPr>
        <p:spPr/>
        <p:txBody>
          <a:bodyPr/>
          <a:lstStyle/>
          <a:p>
            <a:endParaRPr lang="fr-FR"/>
          </a:p>
        </p:txBody>
      </p:sp>
      <p:sp>
        <p:nvSpPr>
          <p:cNvPr id="7172" name="ZoneTexte 5"/>
          <p:cNvSpPr txBox="1">
            <a:spLocks noChangeArrowheads="1"/>
          </p:cNvSpPr>
          <p:nvPr/>
        </p:nvSpPr>
        <p:spPr bwMode="auto">
          <a:xfrm>
            <a:off x="1111250" y="6264275"/>
            <a:ext cx="2270125" cy="304800"/>
          </a:xfrm>
          <a:prstGeom prst="rect">
            <a:avLst/>
          </a:prstGeom>
          <a:noFill/>
          <a:ln w="9525">
            <a:noFill/>
            <a:miter lim="800000"/>
            <a:headEnd/>
            <a:tailEnd/>
          </a:ln>
        </p:spPr>
        <p:txBody>
          <a:bodyPr wrap="none">
            <a:spAutoFit/>
          </a:bodyPr>
          <a:lstStyle/>
          <a:p>
            <a:r>
              <a:rPr lang="fr-FR" sz="1400"/>
              <a:t>Source: Morton et al. (2006) </a:t>
            </a:r>
          </a:p>
        </p:txBody>
      </p:sp>
      <p:pic>
        <p:nvPicPr>
          <p:cNvPr id="7173" name="Picture 4"/>
          <p:cNvPicPr>
            <a:picLocks noChangeAspect="1" noChangeArrowheads="1"/>
          </p:cNvPicPr>
          <p:nvPr/>
        </p:nvPicPr>
        <p:blipFill>
          <a:blip r:embed="rId3" cstate="print"/>
          <a:srcRect/>
          <a:stretch>
            <a:fillRect/>
          </a:stretch>
        </p:blipFill>
        <p:spPr bwMode="auto">
          <a:xfrm>
            <a:off x="1071563" y="1309688"/>
            <a:ext cx="7177087" cy="4976812"/>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r-FR"/>
              <a:t>Déforestation au Mato Grosso</a:t>
            </a:r>
          </a:p>
        </p:txBody>
      </p:sp>
      <p:sp>
        <p:nvSpPr>
          <p:cNvPr id="21508" name="Espace réservé du contenu 6"/>
          <p:cNvSpPr>
            <a:spLocks/>
          </p:cNvSpPr>
          <p:nvPr/>
        </p:nvSpPr>
        <p:spPr bwMode="auto">
          <a:xfrm>
            <a:off x="4648200" y="1600200"/>
            <a:ext cx="4038600" cy="1971675"/>
          </a:xfrm>
          <a:prstGeom prst="rect">
            <a:avLst/>
          </a:prstGeom>
          <a:noFill/>
          <a:ln w="9525">
            <a:noFill/>
            <a:miter lim="800000"/>
            <a:headEnd/>
            <a:tailEnd/>
          </a:ln>
        </p:spPr>
        <p:txBody>
          <a:bodyPr/>
          <a:lstStyle/>
          <a:p>
            <a:pPr marL="342900" indent="-342900">
              <a:spcBef>
                <a:spcPct val="20000"/>
              </a:spcBef>
              <a:buFontTx/>
              <a:buChar char="•"/>
            </a:pPr>
            <a:r>
              <a:rPr lang="fr-FR" sz="2400"/>
              <a:t>Corrélation entre prix du soja et la déforestation au Mato-Grosso ?</a:t>
            </a:r>
          </a:p>
        </p:txBody>
      </p:sp>
      <p:pic>
        <p:nvPicPr>
          <p:cNvPr id="21509" name="Picture 2"/>
          <p:cNvPicPr>
            <a:picLocks noChangeAspect="1" noChangeArrowheads="1"/>
          </p:cNvPicPr>
          <p:nvPr/>
        </p:nvPicPr>
        <p:blipFill>
          <a:blip r:embed="rId3" cstate="print"/>
          <a:srcRect/>
          <a:stretch>
            <a:fillRect/>
          </a:stretch>
        </p:blipFill>
        <p:spPr bwMode="auto">
          <a:xfrm>
            <a:off x="611188" y="2352675"/>
            <a:ext cx="3619500" cy="3163888"/>
          </a:xfrm>
          <a:prstGeom prst="rect">
            <a:avLst/>
          </a:prstGeom>
          <a:noFill/>
          <a:ln w="9525">
            <a:noFill/>
            <a:miter lim="800000"/>
            <a:headEnd/>
            <a:tailEnd/>
          </a:ln>
        </p:spPr>
      </p:pic>
      <p:pic>
        <p:nvPicPr>
          <p:cNvPr id="21510" name="Picture 5"/>
          <p:cNvPicPr>
            <a:picLocks noChangeAspect="1" noChangeArrowheads="1"/>
          </p:cNvPicPr>
          <p:nvPr/>
        </p:nvPicPr>
        <p:blipFill>
          <a:blip r:embed="rId4" cstate="print"/>
          <a:srcRect/>
          <a:stretch>
            <a:fillRect/>
          </a:stretch>
        </p:blipFill>
        <p:spPr bwMode="auto">
          <a:xfrm>
            <a:off x="4427538" y="2781300"/>
            <a:ext cx="4500562" cy="2933700"/>
          </a:xfrm>
          <a:prstGeom prst="rect">
            <a:avLst/>
          </a:prstGeom>
          <a:noFill/>
          <a:ln w="9525">
            <a:noFill/>
            <a:miter lim="800000"/>
            <a:headEnd/>
            <a:tailEnd/>
          </a:ln>
        </p:spPr>
      </p:pic>
      <p:sp>
        <p:nvSpPr>
          <p:cNvPr id="21514" name="ZoneTexte 5"/>
          <p:cNvSpPr txBox="1">
            <a:spLocks noChangeArrowheads="1"/>
          </p:cNvSpPr>
          <p:nvPr/>
        </p:nvSpPr>
        <p:spPr bwMode="auto">
          <a:xfrm>
            <a:off x="1979613" y="5805488"/>
            <a:ext cx="2270125" cy="304800"/>
          </a:xfrm>
          <a:prstGeom prst="rect">
            <a:avLst/>
          </a:prstGeom>
          <a:noFill/>
          <a:ln w="9525">
            <a:noFill/>
            <a:miter lim="800000"/>
            <a:headEnd/>
            <a:tailEnd/>
          </a:ln>
        </p:spPr>
        <p:txBody>
          <a:bodyPr wrap="none">
            <a:spAutoFit/>
          </a:bodyPr>
          <a:lstStyle/>
          <a:p>
            <a:r>
              <a:rPr lang="fr-FR" sz="1400"/>
              <a:t>Source: Morton et al. (2006) </a:t>
            </a:r>
          </a:p>
        </p:txBody>
      </p:sp>
      <p:sp>
        <p:nvSpPr>
          <p:cNvPr id="21515" name="ZoneTexte 5"/>
          <p:cNvSpPr txBox="1">
            <a:spLocks noChangeArrowheads="1"/>
          </p:cNvSpPr>
          <p:nvPr/>
        </p:nvSpPr>
        <p:spPr bwMode="auto">
          <a:xfrm>
            <a:off x="6516688" y="5805488"/>
            <a:ext cx="2270125" cy="304800"/>
          </a:xfrm>
          <a:prstGeom prst="rect">
            <a:avLst/>
          </a:prstGeom>
          <a:noFill/>
          <a:ln w="9525">
            <a:noFill/>
            <a:miter lim="800000"/>
            <a:headEnd/>
            <a:tailEnd/>
          </a:ln>
        </p:spPr>
        <p:txBody>
          <a:bodyPr wrap="none">
            <a:spAutoFit/>
          </a:bodyPr>
          <a:lstStyle/>
          <a:p>
            <a:r>
              <a:rPr lang="fr-FR" sz="1400"/>
              <a:t>Source: Morton et al. (2006)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4450"/>
            <a:ext cx="8229600" cy="1143000"/>
          </a:xfrm>
        </p:spPr>
        <p:txBody>
          <a:bodyPr/>
          <a:lstStyle/>
          <a:p>
            <a:r>
              <a:rPr lang="fr-FR"/>
              <a:t>Cas de l’Indonésie</a:t>
            </a:r>
          </a:p>
        </p:txBody>
      </p:sp>
      <p:pic>
        <p:nvPicPr>
          <p:cNvPr id="12292" name="Picture 2"/>
          <p:cNvPicPr>
            <a:picLocks noGrp="1" noChangeAspect="1" noChangeArrowheads="1"/>
          </p:cNvPicPr>
          <p:nvPr>
            <p:ph type="body" idx="4294967295"/>
          </p:nvPr>
        </p:nvPicPr>
        <p:blipFill>
          <a:blip r:embed="rId3" cstate="print"/>
          <a:srcRect/>
          <a:stretch>
            <a:fillRect/>
          </a:stretch>
        </p:blipFill>
        <p:spPr>
          <a:xfrm>
            <a:off x="352425" y="981075"/>
            <a:ext cx="3714750" cy="3733800"/>
          </a:xfrm>
          <a:noFill/>
          <a:ln/>
        </p:spPr>
      </p:pic>
      <p:pic>
        <p:nvPicPr>
          <p:cNvPr id="12296" name="Picture 8"/>
          <p:cNvPicPr>
            <a:picLocks noChangeAspect="1" noChangeArrowheads="1"/>
          </p:cNvPicPr>
          <p:nvPr/>
        </p:nvPicPr>
        <p:blipFill>
          <a:blip r:embed="rId4" cstate="print"/>
          <a:srcRect/>
          <a:stretch>
            <a:fillRect/>
          </a:stretch>
        </p:blipFill>
        <p:spPr bwMode="auto">
          <a:xfrm>
            <a:off x="4618038" y="981075"/>
            <a:ext cx="4130675" cy="2733675"/>
          </a:xfrm>
          <a:prstGeom prst="rect">
            <a:avLst/>
          </a:prstGeom>
          <a:noFill/>
          <a:ln w="9525">
            <a:noFill/>
            <a:miter lim="800000"/>
            <a:headEnd/>
            <a:tailEnd/>
          </a:ln>
          <a:effectLst/>
        </p:spPr>
      </p:pic>
      <p:pic>
        <p:nvPicPr>
          <p:cNvPr id="12299" name="Picture 11"/>
          <p:cNvPicPr>
            <a:picLocks noChangeAspect="1" noChangeArrowheads="1"/>
          </p:cNvPicPr>
          <p:nvPr/>
        </p:nvPicPr>
        <p:blipFill>
          <a:blip r:embed="rId5" cstate="print"/>
          <a:srcRect/>
          <a:stretch>
            <a:fillRect/>
          </a:stretch>
        </p:blipFill>
        <p:spPr bwMode="auto">
          <a:xfrm>
            <a:off x="755650" y="4868863"/>
            <a:ext cx="3168650" cy="1809750"/>
          </a:xfrm>
          <a:prstGeom prst="rect">
            <a:avLst/>
          </a:prstGeom>
          <a:noFill/>
          <a:ln w="9525">
            <a:noFill/>
            <a:miter lim="800000"/>
            <a:headEnd/>
            <a:tailEnd/>
          </a:ln>
          <a:effectLst/>
        </p:spPr>
      </p:pic>
      <p:pic>
        <p:nvPicPr>
          <p:cNvPr id="12334" name="Picture 46"/>
          <p:cNvPicPr>
            <a:picLocks noChangeAspect="1" noChangeArrowheads="1"/>
          </p:cNvPicPr>
          <p:nvPr/>
        </p:nvPicPr>
        <p:blipFill>
          <a:blip r:embed="rId6" cstate="print"/>
          <a:srcRect/>
          <a:stretch>
            <a:fillRect/>
          </a:stretch>
        </p:blipFill>
        <p:spPr bwMode="auto">
          <a:xfrm>
            <a:off x="5003800" y="3819525"/>
            <a:ext cx="3527425" cy="294798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FR"/>
              <a:t>Intégrer les émissions indirectes</a:t>
            </a:r>
          </a:p>
        </p:txBody>
      </p:sp>
      <p:sp>
        <p:nvSpPr>
          <p:cNvPr id="13315" name="Rectangle 3"/>
          <p:cNvSpPr>
            <a:spLocks noGrp="1" noChangeArrowheads="1"/>
          </p:cNvSpPr>
          <p:nvPr>
            <p:ph type="body" idx="1"/>
          </p:nvPr>
        </p:nvSpPr>
        <p:spPr/>
        <p:txBody>
          <a:bodyPr/>
          <a:lstStyle/>
          <a:p>
            <a:pPr>
              <a:lnSpc>
                <a:spcPct val="80000"/>
              </a:lnSpc>
            </a:pPr>
            <a:r>
              <a:rPr lang="fr-FR" sz="1800"/>
              <a:t>Démarches parallèles US et EU: mesurer les émissions indirectes.</a:t>
            </a:r>
          </a:p>
          <a:p>
            <a:pPr>
              <a:lnSpc>
                <a:spcPct val="80000"/>
              </a:lnSpc>
            </a:pPr>
            <a:r>
              <a:rPr lang="fr-FR" sz="1800"/>
              <a:t>Nécessite des outils d’analyse des effets de marchés mondiaux couplés à des modèles biophysiques:</a:t>
            </a:r>
          </a:p>
          <a:p>
            <a:pPr>
              <a:lnSpc>
                <a:spcPct val="80000"/>
              </a:lnSpc>
              <a:buFontTx/>
              <a:buNone/>
            </a:pPr>
            <a:r>
              <a:rPr lang="fr-FR" sz="1800">
                <a:sym typeface="Wingdings" pitchFamily="2" charset="2"/>
              </a:rPr>
              <a:t> </a:t>
            </a:r>
            <a:r>
              <a:rPr lang="fr-FR" sz="1800"/>
              <a:t>défi pour les équipes de modélisation</a:t>
            </a:r>
          </a:p>
          <a:p>
            <a:pPr lvl="1">
              <a:lnSpc>
                <a:spcPct val="80000"/>
              </a:lnSpc>
            </a:pPr>
            <a:r>
              <a:rPr lang="fr-FR" sz="1600"/>
              <a:t>modèles économiques type MIRAGE (CEPII),</a:t>
            </a:r>
          </a:p>
          <a:p>
            <a:pPr lvl="1">
              <a:lnSpc>
                <a:spcPct val="80000"/>
              </a:lnSpc>
            </a:pPr>
            <a:r>
              <a:rPr lang="fr-FR" sz="1600"/>
              <a:t>modèles spatialisée des usages des sols en Europe, dans le reste du monde…</a:t>
            </a:r>
          </a:p>
          <a:p>
            <a:pPr>
              <a:lnSpc>
                <a:spcPct val="80000"/>
              </a:lnSpc>
              <a:buFontTx/>
              <a:buNone/>
            </a:pPr>
            <a:endParaRPr lang="fr-FR" sz="1800"/>
          </a:p>
          <a:p>
            <a:pPr>
              <a:lnSpc>
                <a:spcPct val="80000"/>
              </a:lnSpc>
              <a:buFontTx/>
              <a:buNone/>
            </a:pPr>
            <a:r>
              <a:rPr lang="fr-FR" sz="1800"/>
              <a:t>USA: </a:t>
            </a:r>
          </a:p>
          <a:p>
            <a:pPr>
              <a:lnSpc>
                <a:spcPct val="80000"/>
              </a:lnSpc>
            </a:pPr>
            <a:r>
              <a:rPr lang="fr-FR" sz="1800"/>
              <a:t>California Air Resource Board: Low Carbon Fuel Standard en avril 2009 </a:t>
            </a:r>
          </a:p>
          <a:p>
            <a:pPr>
              <a:lnSpc>
                <a:spcPct val="80000"/>
              </a:lnSpc>
            </a:pPr>
            <a:r>
              <a:rPr lang="fr-FR" sz="1800"/>
              <a:t>Etude d’impact EPA publiée en mai 2009</a:t>
            </a:r>
          </a:p>
          <a:p>
            <a:pPr>
              <a:lnSpc>
                <a:spcPct val="80000"/>
              </a:lnSpc>
            </a:pPr>
            <a:r>
              <a:rPr lang="fr-FR" sz="1800"/>
              <a:t>Moratoire de cinq ans sur ILUC au Senat (juin 2009)</a:t>
            </a:r>
          </a:p>
          <a:p>
            <a:pPr>
              <a:lnSpc>
                <a:spcPct val="80000"/>
              </a:lnSpc>
              <a:buFontTx/>
              <a:buNone/>
            </a:pPr>
            <a:endParaRPr lang="fr-FR" sz="1800"/>
          </a:p>
          <a:p>
            <a:pPr>
              <a:lnSpc>
                <a:spcPct val="80000"/>
              </a:lnSpc>
              <a:buFontTx/>
              <a:buNone/>
            </a:pPr>
            <a:r>
              <a:rPr lang="fr-FR" sz="1800"/>
              <a:t>Commission Européenne:</a:t>
            </a:r>
          </a:p>
          <a:p>
            <a:pPr>
              <a:lnSpc>
                <a:spcPct val="80000"/>
              </a:lnSpc>
            </a:pPr>
            <a:r>
              <a:rPr lang="fr-FR" sz="1800"/>
              <a:t>Souhaite proposer un chiffre d’émissions indirectes pour septembre 2009. Beaucoup d’équipes sollicitées.</a:t>
            </a:r>
          </a:p>
          <a:p>
            <a:pPr>
              <a:lnSpc>
                <a:spcPct val="80000"/>
              </a:lnSpc>
            </a:pPr>
            <a:r>
              <a:rPr lang="fr-FR" sz="1800"/>
              <a:t>Critère de durabilité pour la sélection des biocarburants.</a:t>
            </a:r>
          </a:p>
          <a:p>
            <a:pPr>
              <a:lnSpc>
                <a:spcPct val="80000"/>
              </a:lnSpc>
            </a:pPr>
            <a:endParaRPr lang="fr-FR"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5888"/>
            <a:ext cx="8229600" cy="1143000"/>
          </a:xfrm>
        </p:spPr>
        <p:txBody>
          <a:bodyPr/>
          <a:lstStyle/>
          <a:p>
            <a:r>
              <a:rPr lang="fr-FR" sz="3200"/>
              <a:t>Architecture de modélisation de l’EPA</a:t>
            </a:r>
          </a:p>
        </p:txBody>
      </p:sp>
      <p:pic>
        <p:nvPicPr>
          <p:cNvPr id="14340" name="Picture 4"/>
          <p:cNvPicPr>
            <a:picLocks noGrp="1" noChangeAspect="1" noChangeArrowheads="1"/>
          </p:cNvPicPr>
          <p:nvPr>
            <p:ph type="body" idx="1"/>
          </p:nvPr>
        </p:nvPicPr>
        <p:blipFill>
          <a:blip r:embed="rId3" cstate="print"/>
          <a:srcRect/>
          <a:stretch>
            <a:fillRect/>
          </a:stretch>
        </p:blipFill>
        <p:spPr>
          <a:xfrm>
            <a:off x="468313" y="1068388"/>
            <a:ext cx="8207375" cy="55880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15888"/>
            <a:ext cx="8229600" cy="1143000"/>
          </a:xfrm>
        </p:spPr>
        <p:txBody>
          <a:bodyPr/>
          <a:lstStyle/>
          <a:p>
            <a:r>
              <a:rPr lang="fr-FR" sz="3200"/>
              <a:t>Emissions indirectes calculées par l’EPA</a:t>
            </a:r>
            <a:br>
              <a:rPr lang="fr-FR" sz="3200"/>
            </a:br>
            <a:r>
              <a:rPr lang="fr-FR" sz="3200"/>
              <a:t>(horizon 30 ans)</a:t>
            </a:r>
          </a:p>
        </p:txBody>
      </p:sp>
      <p:sp>
        <p:nvSpPr>
          <p:cNvPr id="16390" name="Rectangle 6"/>
          <p:cNvSpPr>
            <a:spLocks noGrp="1" noChangeArrowheads="1"/>
          </p:cNvSpPr>
          <p:nvPr>
            <p:ph type="body" idx="1"/>
          </p:nvPr>
        </p:nvSpPr>
        <p:spPr/>
        <p:txBody>
          <a:bodyPr/>
          <a:lstStyle/>
          <a:p>
            <a:r>
              <a:rPr lang="fr-FR"/>
              <a:t> 	</a:t>
            </a:r>
          </a:p>
        </p:txBody>
      </p:sp>
      <p:pic>
        <p:nvPicPr>
          <p:cNvPr id="16393" name="Picture 9"/>
          <p:cNvPicPr>
            <a:picLocks noChangeAspect="1" noChangeArrowheads="1"/>
          </p:cNvPicPr>
          <p:nvPr/>
        </p:nvPicPr>
        <p:blipFill>
          <a:blip r:embed="rId3" cstate="print"/>
          <a:srcRect t="484"/>
          <a:stretch>
            <a:fillRect/>
          </a:stretch>
        </p:blipFill>
        <p:spPr bwMode="auto">
          <a:xfrm>
            <a:off x="0" y="1196975"/>
            <a:ext cx="9144000" cy="4895850"/>
          </a:xfrm>
          <a:prstGeom prst="rect">
            <a:avLst/>
          </a:prstGeom>
          <a:noFill/>
          <a:ln w="9525">
            <a:noFill/>
            <a:miter lim="800000"/>
            <a:headEnd/>
            <a:tailEnd/>
          </a:ln>
          <a:effectLst/>
        </p:spPr>
      </p:pic>
      <p:sp>
        <p:nvSpPr>
          <p:cNvPr id="16394" name="Text Box 10"/>
          <p:cNvSpPr txBox="1">
            <a:spLocks noChangeArrowheads="1"/>
          </p:cNvSpPr>
          <p:nvPr/>
        </p:nvSpPr>
        <p:spPr bwMode="auto">
          <a:xfrm>
            <a:off x="6877050" y="6237288"/>
            <a:ext cx="1873250" cy="304800"/>
          </a:xfrm>
          <a:prstGeom prst="rect">
            <a:avLst/>
          </a:prstGeom>
          <a:noFill/>
          <a:ln w="9525">
            <a:noFill/>
            <a:miter lim="800000"/>
            <a:headEnd/>
            <a:tailEnd/>
          </a:ln>
          <a:effectLst/>
        </p:spPr>
        <p:txBody>
          <a:bodyPr>
            <a:spAutoFit/>
          </a:bodyPr>
          <a:lstStyle/>
          <a:p>
            <a:pPr>
              <a:spcBef>
                <a:spcPct val="50000"/>
              </a:spcBef>
            </a:pPr>
            <a:r>
              <a:rPr lang="fr-FR" sz="1400"/>
              <a:t>Source: EPA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Plan</a:t>
            </a:r>
            <a:endParaRPr lang="fr-FR" dirty="0"/>
          </a:p>
        </p:txBody>
      </p:sp>
      <p:sp>
        <p:nvSpPr>
          <p:cNvPr id="3" name="Espace réservé du contenu 2"/>
          <p:cNvSpPr>
            <a:spLocks noGrp="1"/>
          </p:cNvSpPr>
          <p:nvPr>
            <p:ph idx="1"/>
          </p:nvPr>
        </p:nvSpPr>
        <p:spPr>
          <a:xfrm>
            <a:off x="457200" y="2071678"/>
            <a:ext cx="8229600" cy="4054485"/>
          </a:xfrm>
        </p:spPr>
        <p:txBody>
          <a:bodyPr/>
          <a:lstStyle/>
          <a:p>
            <a:pPr marL="514350" indent="-514350">
              <a:buFont typeface="+mj-lt"/>
              <a:buAutoNum type="arabicPeriod"/>
            </a:pPr>
            <a:r>
              <a:rPr lang="fr-FR" dirty="0" smtClean="0"/>
              <a:t>Les dimensions de la problématique</a:t>
            </a:r>
          </a:p>
          <a:p>
            <a:pPr marL="514350" indent="-514350">
              <a:buFont typeface="+mj-lt"/>
              <a:buAutoNum type="arabicPeriod"/>
            </a:pPr>
            <a:r>
              <a:rPr lang="fr-FR" dirty="0" smtClean="0"/>
              <a:t>Approche méthodologique en CGE</a:t>
            </a:r>
          </a:p>
          <a:p>
            <a:pPr marL="514350" indent="-514350">
              <a:buFont typeface="+mj-lt"/>
              <a:buAutoNum type="arabicPeriod"/>
            </a:pPr>
            <a:r>
              <a:rPr lang="fr-FR" dirty="0" smtClean="0"/>
              <a:t>Zoom sur la modélisation de la terre</a:t>
            </a:r>
          </a:p>
          <a:p>
            <a:pPr marL="514350" indent="-514350">
              <a:buFont typeface="+mj-lt"/>
              <a:buAutoNum type="arabicPeriod"/>
            </a:pPr>
            <a:r>
              <a:rPr lang="fr-FR" dirty="0" smtClean="0"/>
              <a:t>Quelques exemples de résultats</a:t>
            </a:r>
          </a:p>
          <a:p>
            <a:pPr marL="514350" indent="-514350">
              <a:buFont typeface="+mj-lt"/>
              <a:buAutoNum type="arabicPeriod"/>
            </a:pPr>
            <a:r>
              <a:rPr lang="fr-FR" dirty="0" smtClean="0"/>
              <a:t>Evolutions prochaines et perspectives</a:t>
            </a:r>
          </a:p>
          <a:p>
            <a:pPr marL="514350" indent="-514350">
              <a:buFont typeface="+mj-lt"/>
              <a:buAutoNum type="arabicPeriod"/>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sz="2800"/>
              <a:t>Le rôle du changement d’usage des sols</a:t>
            </a:r>
          </a:p>
        </p:txBody>
      </p:sp>
      <p:pic>
        <p:nvPicPr>
          <p:cNvPr id="18436" name="Picture 4"/>
          <p:cNvPicPr>
            <a:picLocks noGrp="1" noChangeAspect="1" noChangeArrowheads="1"/>
          </p:cNvPicPr>
          <p:nvPr>
            <p:ph type="body" idx="1"/>
          </p:nvPr>
        </p:nvPicPr>
        <p:blipFill>
          <a:blip r:embed="rId3" cstate="print"/>
          <a:srcRect/>
          <a:stretch>
            <a:fillRect/>
          </a:stretch>
        </p:blipFill>
        <p:spPr>
          <a:xfrm>
            <a:off x="468313" y="1206500"/>
            <a:ext cx="8207375" cy="5311775"/>
          </a:xfrm>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FR"/>
              <a:t>Difficultés méthodologiques</a:t>
            </a:r>
          </a:p>
        </p:txBody>
      </p:sp>
      <p:sp>
        <p:nvSpPr>
          <p:cNvPr id="15363" name="Rectangle 3"/>
          <p:cNvSpPr>
            <a:spLocks noGrp="1" noChangeArrowheads="1"/>
          </p:cNvSpPr>
          <p:nvPr>
            <p:ph type="body" idx="1"/>
          </p:nvPr>
        </p:nvSpPr>
        <p:spPr/>
        <p:txBody>
          <a:bodyPr/>
          <a:lstStyle/>
          <a:p>
            <a:r>
              <a:rPr lang="fr-FR" sz="2400"/>
              <a:t>Besoin du législateur: temporalité différente de celle de la recherche</a:t>
            </a:r>
          </a:p>
          <a:p>
            <a:r>
              <a:rPr lang="fr-FR" sz="2400"/>
              <a:t>La science ne sait pas encore répondre:</a:t>
            </a:r>
          </a:p>
          <a:p>
            <a:pPr lvl="1"/>
            <a:r>
              <a:rPr lang="fr-FR" sz="2000"/>
              <a:t>Difficultés techniques: données sur les changements d’usage des terres, facteurs d’émissions, </a:t>
            </a:r>
          </a:p>
          <a:p>
            <a:pPr lvl="1"/>
            <a:r>
              <a:rPr lang="fr-FR" sz="2000"/>
              <a:t>Difficultés conceptuelles: représentation des comportements, des interactions, impact des politiques locales</a:t>
            </a:r>
          </a:p>
          <a:p>
            <a:r>
              <a:rPr lang="fr-FR" sz="2400"/>
              <a:t>Rôle de la science dans la décision: modèles complexes, parties prenantes non préparées</a:t>
            </a:r>
          </a:p>
          <a:p>
            <a:r>
              <a:rPr lang="fr-FR" sz="2400"/>
              <a:t>Asymétrie de traitement avec autres politiques</a:t>
            </a:r>
          </a:p>
          <a:p>
            <a:pPr>
              <a:buFontTx/>
              <a:buNone/>
            </a:pPr>
            <a:endParaRPr lang="fr-FR"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a:xfrm>
            <a:off x="785786" y="2643182"/>
            <a:ext cx="6921521" cy="1500187"/>
          </a:xfrm>
        </p:spPr>
        <p:txBody>
          <a:bodyPr vert="horz" lIns="91440" tIns="45720" rIns="91440" bIns="45720" rtlCol="0" anchor="t">
            <a:normAutofit/>
          </a:bodyPr>
          <a:lstStyle/>
          <a:p>
            <a:pPr marL="514350" indent="-514350" algn="ctr">
              <a:spcBef>
                <a:spcPct val="0"/>
              </a:spcBef>
            </a:pPr>
            <a:r>
              <a:rPr lang="fr-FR" sz="4000" b="1" cap="all" dirty="0" smtClean="0">
                <a:solidFill>
                  <a:schemeClr val="tx1"/>
                </a:solidFill>
                <a:latin typeface="+mj-lt"/>
                <a:ea typeface="+mj-ea"/>
                <a:cs typeface="+mj-cs"/>
              </a:rPr>
              <a:t>1. 		Les dimensions de la problématique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développement des biocarburant</a:t>
            </a:r>
            <a:endParaRPr lang="fr-FR" dirty="0"/>
          </a:p>
        </p:txBody>
      </p:sp>
      <p:sp>
        <p:nvSpPr>
          <p:cNvPr id="3" name="Espace réservé du contenu 2"/>
          <p:cNvSpPr>
            <a:spLocks noGrp="1"/>
          </p:cNvSpPr>
          <p:nvPr>
            <p:ph idx="1"/>
          </p:nvPr>
        </p:nvSpPr>
        <p:spPr/>
        <p:txBody>
          <a:bodyPr/>
          <a:lstStyle/>
          <a:p>
            <a:r>
              <a:rPr lang="fr-FR" dirty="0" smtClean="0"/>
              <a:t>Idée ancienne, remise au goût du jour face à la dépendance énergétique et l’enjeu climatique</a:t>
            </a:r>
          </a:p>
          <a:p>
            <a:r>
              <a:rPr lang="fr-FR" dirty="0" smtClean="0"/>
              <a:t>Le Brésil pionnier</a:t>
            </a:r>
          </a:p>
          <a:p>
            <a:r>
              <a:rPr lang="fr-FR" dirty="0" smtClean="0"/>
              <a:t>Un politique industrielle volontariste (subventions et mandats)</a:t>
            </a:r>
          </a:p>
          <a:p>
            <a:r>
              <a:rPr lang="fr-FR" dirty="0" smtClean="0"/>
              <a:t>Un développement fulgurant et des innovations techniques à l’étude</a:t>
            </a:r>
          </a:p>
          <a:p>
            <a:r>
              <a:rPr lang="fr-FR" dirty="0" smtClean="0"/>
              <a:t>Un programme finalement controversé</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dirty="0" smtClean="0"/>
              <a:t>L’essor rapide de la filière: l’éthanol</a:t>
            </a:r>
            <a:endParaRPr lang="fr-FR" dirty="0"/>
          </a:p>
        </p:txBody>
      </p:sp>
      <p:sp>
        <p:nvSpPr>
          <p:cNvPr id="8" name="Espace réservé du contenu 7"/>
          <p:cNvSpPr>
            <a:spLocks noGrp="1"/>
          </p:cNvSpPr>
          <p:nvPr>
            <p:ph idx="1"/>
          </p:nvPr>
        </p:nvSpPr>
        <p:spPr/>
        <p:txBody>
          <a:bodyPr/>
          <a:lstStyle/>
          <a:p>
            <a:endParaRPr lang="fr-FR"/>
          </a:p>
        </p:txBody>
      </p:sp>
      <p:pic>
        <p:nvPicPr>
          <p:cNvPr id="9" name="Picture 2"/>
          <p:cNvPicPr>
            <a:picLocks noChangeAspect="1" noChangeArrowheads="1"/>
          </p:cNvPicPr>
          <p:nvPr/>
        </p:nvPicPr>
        <p:blipFill>
          <a:blip r:embed="rId3" cstate="print"/>
          <a:srcRect/>
          <a:stretch>
            <a:fillRect/>
          </a:stretch>
        </p:blipFill>
        <p:spPr bwMode="auto">
          <a:xfrm>
            <a:off x="148415" y="1643050"/>
            <a:ext cx="8995585" cy="41342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dirty="0" smtClean="0"/>
              <a:t>L’essor rapide de la filière: le biodiesel</a:t>
            </a:r>
            <a:endParaRPr lang="fr-FR" dirty="0"/>
          </a:p>
        </p:txBody>
      </p:sp>
      <p:sp>
        <p:nvSpPr>
          <p:cNvPr id="5" name="Espace réservé du texte 4"/>
          <p:cNvSpPr>
            <a:spLocks noGrp="1"/>
          </p:cNvSpPr>
          <p:nvPr>
            <p:ph idx="1"/>
          </p:nvPr>
        </p:nvSpPr>
        <p:spPr/>
        <p:txBody>
          <a:bodyPr vert="horz" lIns="91440" tIns="45720" rIns="91440" bIns="45720" rtlCol="0" anchor="t">
            <a:normAutofit/>
          </a:bodyPr>
          <a:lstStyle/>
          <a:p>
            <a:pPr>
              <a:spcBef>
                <a:spcPct val="0"/>
              </a:spcBef>
            </a:pPr>
            <a:r>
              <a:rPr lang="fr-FR" sz="4000" b="1" cap="all" dirty="0" smtClean="0">
                <a:solidFill>
                  <a:schemeClr val="tx1"/>
                </a:solidFill>
                <a:latin typeface="+mj-lt"/>
                <a:ea typeface="+mj-ea"/>
                <a:cs typeface="+mj-cs"/>
              </a:rPr>
              <a:t>1. Les </a:t>
            </a:r>
            <a:r>
              <a:rPr lang="fr-FR" sz="4000" b="1" cap="all" dirty="0">
                <a:solidFill>
                  <a:schemeClr val="tx1"/>
                </a:solidFill>
                <a:latin typeface="+mj-lt"/>
                <a:ea typeface="+mj-ea"/>
                <a:cs typeface="+mj-cs"/>
              </a:rPr>
              <a:t>dimensions de la problématique biocarburant</a:t>
            </a:r>
          </a:p>
        </p:txBody>
      </p:sp>
      <p:pic>
        <p:nvPicPr>
          <p:cNvPr id="6" name="Picture 2"/>
          <p:cNvPicPr>
            <a:picLocks noChangeAspect="1" noChangeArrowheads="1"/>
          </p:cNvPicPr>
          <p:nvPr/>
        </p:nvPicPr>
        <p:blipFill>
          <a:blip r:embed="rId3" cstate="print"/>
          <a:srcRect/>
          <a:stretch>
            <a:fillRect/>
          </a:stretch>
        </p:blipFill>
        <p:spPr bwMode="auto">
          <a:xfrm>
            <a:off x="285720" y="1643050"/>
            <a:ext cx="8860238" cy="425291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fr-FR" sz="4000" dirty="0"/>
              <a:t>Les motivations pour les biocarburants</a:t>
            </a:r>
            <a:endParaRPr lang="en-US" sz="4000" dirty="0"/>
          </a:p>
        </p:txBody>
      </p:sp>
      <p:sp>
        <p:nvSpPr>
          <p:cNvPr id="5" name="Espace réservé du contenu 4"/>
          <p:cNvSpPr>
            <a:spLocks noGrp="1"/>
          </p:cNvSpPr>
          <p:nvPr>
            <p:ph idx="1"/>
          </p:nvPr>
        </p:nvSpPr>
        <p:spPr/>
        <p:txBody>
          <a:bodyPr/>
          <a:lstStyle/>
          <a:p>
            <a:endParaRPr lang="fr-FR" dirty="0"/>
          </a:p>
        </p:txBody>
      </p:sp>
      <p:pic>
        <p:nvPicPr>
          <p:cNvPr id="7170" name="Picture 2"/>
          <p:cNvPicPr>
            <a:picLocks noChangeAspect="1" noChangeArrowheads="1"/>
          </p:cNvPicPr>
          <p:nvPr/>
        </p:nvPicPr>
        <p:blipFill>
          <a:blip r:embed="rId3" cstate="print"/>
          <a:srcRect/>
          <a:stretch>
            <a:fillRect/>
          </a:stretch>
        </p:blipFill>
        <p:spPr bwMode="auto">
          <a:xfrm>
            <a:off x="-25948" y="2143116"/>
            <a:ext cx="9455732" cy="416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dimensions multiples</a:t>
            </a:r>
            <a:endParaRPr lang="fr-FR" dirty="0"/>
          </a:p>
        </p:txBody>
      </p:sp>
      <p:sp>
        <p:nvSpPr>
          <p:cNvPr id="3" name="Espace réservé du contenu 2"/>
          <p:cNvSpPr>
            <a:spLocks noGrp="1"/>
          </p:cNvSpPr>
          <p:nvPr>
            <p:ph idx="1"/>
          </p:nvPr>
        </p:nvSpPr>
        <p:spPr/>
        <p:txBody>
          <a:bodyPr>
            <a:noAutofit/>
          </a:bodyPr>
          <a:lstStyle/>
          <a:p>
            <a:r>
              <a:rPr lang="fr-FR" sz="1800" dirty="0" smtClean="0"/>
              <a:t>Politique agricole commune</a:t>
            </a:r>
          </a:p>
          <a:p>
            <a:pPr lvl="1"/>
            <a:r>
              <a:rPr lang="fr-FR" sz="1400" dirty="0" smtClean="0"/>
              <a:t>Supplément de débouché pour une agriculture exposée</a:t>
            </a:r>
          </a:p>
          <a:p>
            <a:pPr lvl="1"/>
            <a:r>
              <a:rPr lang="fr-FR" sz="1400" dirty="0" smtClean="0"/>
              <a:t>Place de la filière sucrière</a:t>
            </a:r>
          </a:p>
          <a:p>
            <a:r>
              <a:rPr lang="fr-FR" sz="1800" dirty="0" smtClean="0"/>
              <a:t>Politique commerciale</a:t>
            </a:r>
          </a:p>
          <a:p>
            <a:pPr lvl="1"/>
            <a:r>
              <a:rPr lang="fr-FR" sz="1400" dirty="0" smtClean="0"/>
              <a:t>Des opportunités gigantesques pour un petit nombre d’acteurs</a:t>
            </a:r>
          </a:p>
          <a:p>
            <a:pPr lvl="1"/>
            <a:r>
              <a:rPr lang="fr-FR" sz="1400" dirty="0" smtClean="0"/>
              <a:t>Un levier possible de développement</a:t>
            </a:r>
          </a:p>
          <a:p>
            <a:r>
              <a:rPr lang="fr-FR" sz="1800" dirty="0" smtClean="0"/>
              <a:t>Politique alimentaire</a:t>
            </a:r>
          </a:p>
          <a:p>
            <a:pPr lvl="1"/>
            <a:r>
              <a:rPr lang="fr-FR" sz="1400" dirty="0" smtClean="0"/>
              <a:t>Débat Food vs Fuel</a:t>
            </a:r>
          </a:p>
          <a:p>
            <a:pPr lvl="1"/>
            <a:r>
              <a:rPr lang="fr-FR" sz="1400" dirty="0" smtClean="0"/>
              <a:t>Alimentation du bétail, marché des oléagineux</a:t>
            </a:r>
          </a:p>
          <a:p>
            <a:r>
              <a:rPr lang="fr-FR" sz="1800" dirty="0" smtClean="0"/>
              <a:t>Politique énergétique et climatique</a:t>
            </a:r>
          </a:p>
          <a:p>
            <a:pPr lvl="1"/>
            <a:r>
              <a:rPr lang="fr-FR" sz="1400" dirty="0" smtClean="0"/>
              <a:t>Indépendance énergétique</a:t>
            </a:r>
          </a:p>
          <a:p>
            <a:pPr lvl="1"/>
            <a:r>
              <a:rPr lang="fr-FR" sz="1400" dirty="0" smtClean="0"/>
              <a:t>Réductions effectives d’émissions</a:t>
            </a:r>
          </a:p>
          <a:p>
            <a:pPr lvl="1"/>
            <a:r>
              <a:rPr lang="fr-FR" sz="1400" dirty="0" smtClean="0"/>
              <a:t>Effets indirects lié au changement d’usage des terres</a:t>
            </a:r>
          </a:p>
          <a:p>
            <a:r>
              <a:rPr lang="fr-FR" sz="1800" dirty="0" smtClean="0"/>
              <a:t>Autres problématiques environnementales</a:t>
            </a:r>
          </a:p>
          <a:p>
            <a:pPr lvl="1"/>
            <a:r>
              <a:rPr lang="fr-FR" sz="1400" dirty="0" err="1" smtClean="0"/>
              <a:t>Deforestation</a:t>
            </a:r>
            <a:r>
              <a:rPr lang="fr-FR" sz="1400" dirty="0" smtClean="0"/>
              <a:t> et perte de biodiversité</a:t>
            </a:r>
          </a:p>
          <a:p>
            <a:pPr lvl="1"/>
            <a:r>
              <a:rPr lang="fr-FR" sz="1400" dirty="0" smtClean="0"/>
              <a:t>Intensification de l’agriculture (érosion, ressources en eau, pollution)</a:t>
            </a:r>
          </a:p>
          <a:p>
            <a:pPr lvl="1"/>
            <a:r>
              <a:rPr lang="fr-FR" sz="1400" dirty="0" smtClean="0"/>
              <a:t>Course aux nouvelles biotechnologies pour doper les rendements</a:t>
            </a:r>
          </a:p>
          <a:p>
            <a:pPr lvl="1"/>
            <a:r>
              <a:rPr lang="fr-FR" sz="1400"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fr-FR"/>
              <a:t>Un débat plus vif que jamais</a:t>
            </a:r>
          </a:p>
        </p:txBody>
      </p:sp>
      <p:sp>
        <p:nvSpPr>
          <p:cNvPr id="3075" name="Rectangle 3"/>
          <p:cNvSpPr>
            <a:spLocks noGrp="1" noChangeArrowheads="1"/>
          </p:cNvSpPr>
          <p:nvPr>
            <p:ph type="body" idx="1"/>
          </p:nvPr>
        </p:nvSpPr>
        <p:spPr>
          <a:xfrm>
            <a:off x="457200" y="1412875"/>
            <a:ext cx="8229600" cy="5040313"/>
          </a:xfrm>
        </p:spPr>
        <p:txBody>
          <a:bodyPr/>
          <a:lstStyle/>
          <a:p>
            <a:pPr>
              <a:lnSpc>
                <a:spcPct val="90000"/>
              </a:lnSpc>
            </a:pPr>
            <a:r>
              <a:rPr lang="fr-FR" sz="1600"/>
              <a:t>« Grâce à la mise en place progressive du nouveau carburant SP95-E10 depuis le 1er avril 2009, des millions de Français pourront cet été faire un geste pour la planète sur la route des vacances ! En effet, composé jusqu’à 10 % de bioéthanol, ce carburant renouvelable d’origine végétale constitue une nouvelle qualité d’essence sans plomb, plus respectueuse de l’environnement. »</a:t>
            </a:r>
          </a:p>
          <a:p>
            <a:pPr>
              <a:lnSpc>
                <a:spcPct val="90000"/>
              </a:lnSpc>
              <a:buFontTx/>
              <a:buNone/>
            </a:pPr>
            <a:endParaRPr lang="fr-FR" sz="1600"/>
          </a:p>
          <a:p>
            <a:pPr>
              <a:lnSpc>
                <a:spcPct val="90000"/>
              </a:lnSpc>
              <a:buFontTx/>
              <a:buNone/>
            </a:pPr>
            <a:r>
              <a:rPr lang="fr-FR" sz="1600"/>
              <a:t>Communiqué de presse « </a:t>
            </a:r>
            <a:r>
              <a:rPr lang="fr-FR" sz="1600" b="1"/>
              <a:t>www.bioéthanolcarburant.com</a:t>
            </a:r>
            <a:r>
              <a:rPr lang="fr-FR" sz="1600"/>
              <a:t> », juin 2009</a:t>
            </a:r>
          </a:p>
          <a:p>
            <a:pPr>
              <a:lnSpc>
                <a:spcPct val="90000"/>
              </a:lnSpc>
            </a:pPr>
            <a:endParaRPr lang="fr-FR" sz="1600"/>
          </a:p>
          <a:p>
            <a:pPr>
              <a:lnSpc>
                <a:spcPct val="90000"/>
              </a:lnSpc>
            </a:pPr>
            <a:r>
              <a:rPr lang="fr-FR" sz="1600"/>
              <a:t>« La plupart des biocarburants </a:t>
            </a:r>
            <a:r>
              <a:rPr lang="fr-FR" sz="1600" b="1"/>
              <a:t>peuvent</a:t>
            </a:r>
            <a:r>
              <a:rPr lang="fr-FR" sz="1600"/>
              <a:t> conduire à des réductions de GHG sous des hypothèses optimales. Cependant, parmi les principaux biocarburants, les seuls dont on puisse dire de façon probable qu’ils permettent des réductions d’émissions sont la canne à sucre au Brésil, les biogaz et les biocarburants de seconde génération. Pour la première génération produite en UE, les émissions totales liées au effets indirects sont potentiellement beaucoup plus élevées que les effets directs et il est peu probable qu’elles soient beaucoup plus faibles.</a:t>
            </a:r>
          </a:p>
          <a:p>
            <a:pPr>
              <a:lnSpc>
                <a:spcPct val="90000"/>
              </a:lnSpc>
              <a:buFontTx/>
              <a:buNone/>
            </a:pPr>
            <a:r>
              <a:rPr lang="fr-FR" sz="1600"/>
              <a:t>	</a:t>
            </a:r>
            <a:r>
              <a:rPr lang="fr-FR" sz="1600" b="1"/>
              <a:t>Les effets indirects liés au changement d’usage des sols pourraient potentiellement conduire à rendre négatives les réductions d’émissions issues des biocarburants conventionnels de l’UE. »</a:t>
            </a:r>
          </a:p>
          <a:p>
            <a:pPr>
              <a:lnSpc>
                <a:spcPct val="90000"/>
              </a:lnSpc>
            </a:pPr>
            <a:endParaRPr lang="fr-FR" sz="1600" b="1"/>
          </a:p>
          <a:p>
            <a:pPr>
              <a:lnSpc>
                <a:spcPct val="90000"/>
              </a:lnSpc>
              <a:buFontTx/>
              <a:buNone/>
            </a:pPr>
            <a:r>
              <a:rPr lang="fr-FR" sz="1600"/>
              <a:t>Rapport du Joint Research Center, Commission Européenne, avril 2008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832</Words>
  <Application>Microsoft Office PowerPoint</Application>
  <PresentationFormat>Affichage à l'écran (4:3)</PresentationFormat>
  <Paragraphs>151</Paragraphs>
  <Slides>21</Slides>
  <Notes>21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Modélisation des impacts économiques et environnementaux des politiques de biocarburants</vt:lpstr>
      <vt:lpstr>Plan</vt:lpstr>
      <vt:lpstr>Diapositive 3</vt:lpstr>
      <vt:lpstr>Le développement des biocarburant</vt:lpstr>
      <vt:lpstr>L’essor rapide de la filière: l’éthanol</vt:lpstr>
      <vt:lpstr>L’essor rapide de la filière: le biodiesel</vt:lpstr>
      <vt:lpstr>Les motivations pour les biocarburants</vt:lpstr>
      <vt:lpstr>Des dimensions multiples</vt:lpstr>
      <vt:lpstr>Un débat plus vif que jamais</vt:lpstr>
      <vt:lpstr>Les points de débat</vt:lpstr>
      <vt:lpstr>Réduction d’émissions nettes de gaz à effet de serre au cours du cycle de production de certains biocarburants par rapport aux carburants fossiles (effets de changement d’usage des terres exclu)</vt:lpstr>
      <vt:lpstr>Les émissions de gaz à effet de serre omises</vt:lpstr>
      <vt:lpstr>Effets indirects - dette carbone</vt:lpstr>
      <vt:lpstr>Déforestation au Mato Grosso</vt:lpstr>
      <vt:lpstr>Déforestation au Mato Grosso</vt:lpstr>
      <vt:lpstr>Cas de l’Indonésie</vt:lpstr>
      <vt:lpstr>Intégrer les émissions indirectes</vt:lpstr>
      <vt:lpstr>Architecture de modélisation de l’EPA</vt:lpstr>
      <vt:lpstr>Emissions indirectes calculées par l’EPA (horizon 30 ans)</vt:lpstr>
      <vt:lpstr>Le rôle du changement d’usage des sols</vt:lpstr>
      <vt:lpstr>Difficultés méthodologiques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Modélisation des impacts économiques et environnementaux des politiques de biocarburants</dc:title>
  <dc:creator>Hv</dc:creator>
  <cp:lastModifiedBy>Hv</cp:lastModifiedBy>
  <cp:revision>5</cp:revision>
  <dcterms:created xsi:type="dcterms:W3CDTF">2009-09-22T21:37:19Z</dcterms:created>
  <dcterms:modified xsi:type="dcterms:W3CDTF">2009-09-23T08:51:31Z</dcterms:modified>
</cp:coreProperties>
</file>